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68" r:id="rId4"/>
    <p:sldId id="259" r:id="rId5"/>
    <p:sldId id="270" r:id="rId6"/>
    <p:sldId id="261" r:id="rId7"/>
    <p:sldId id="271" r:id="rId8"/>
    <p:sldId id="263" r:id="rId9"/>
    <p:sldId id="272" r:id="rId10"/>
    <p:sldId id="265" r:id="rId11"/>
    <p:sldId id="269" r:id="rId12"/>
    <p:sldId id="266" r:id="rId13"/>
    <p:sldId id="267" r:id="rId1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4630"/>
  </p:normalViewPr>
  <p:slideViewPr>
    <p:cSldViewPr>
      <p:cViewPr varScale="1">
        <p:scale>
          <a:sx n="78" d="100"/>
          <a:sy n="78" d="100"/>
        </p:scale>
        <p:origin x="608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0" i="0">
                <a:solidFill>
                  <a:srgbClr val="000709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0" i="0">
                <a:solidFill>
                  <a:srgbClr val="000709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0" i="0">
                <a:solidFill>
                  <a:srgbClr val="000709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800" b="0" i="0">
                <a:solidFill>
                  <a:srgbClr val="000709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0" i="0">
                <a:solidFill>
                  <a:srgbClr val="000709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7" y="0"/>
                </a:lnTo>
                <a:lnTo>
                  <a:pt x="18287997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ln w="1314449">
            <a:solidFill>
              <a:srgbClr val="1D3F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1848" y="5165287"/>
            <a:ext cx="7496151" cy="512171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37072"/>
            <a:ext cx="7018493" cy="48499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300" b="0" i="0">
                <a:solidFill>
                  <a:srgbClr val="000709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7801" y="847513"/>
            <a:ext cx="10232396" cy="17684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300" b="0" i="0">
                <a:solidFill>
                  <a:srgbClr val="000709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4915" y="1913301"/>
            <a:ext cx="15598169" cy="2833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800" b="0" i="0">
                <a:solidFill>
                  <a:srgbClr val="000709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12921"/>
            <a:ext cx="4237673" cy="407407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5225" y="3709993"/>
            <a:ext cx="10197632" cy="17108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70583" y="5475892"/>
            <a:ext cx="5817416" cy="481110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5523737" y="0"/>
            <a:ext cx="2764790" cy="2632075"/>
            <a:chOff x="15523737" y="0"/>
            <a:chExt cx="2764790" cy="2632075"/>
          </a:xfrm>
        </p:grpSpPr>
        <p:sp>
          <p:nvSpPr>
            <p:cNvPr id="6" name="object 6"/>
            <p:cNvSpPr/>
            <p:nvPr/>
          </p:nvSpPr>
          <p:spPr>
            <a:xfrm>
              <a:off x="15523737" y="0"/>
              <a:ext cx="2764790" cy="2632075"/>
            </a:xfrm>
            <a:custGeom>
              <a:avLst/>
              <a:gdLst/>
              <a:ahLst/>
              <a:cxnLst/>
              <a:rect l="l" t="t" r="r" b="b"/>
              <a:pathLst>
                <a:path w="2764790" h="2632075">
                  <a:moveTo>
                    <a:pt x="2764262" y="1383063"/>
                  </a:moveTo>
                  <a:lnTo>
                    <a:pt x="238901" y="1383063"/>
                  </a:lnTo>
                  <a:lnTo>
                    <a:pt x="252490" y="1379342"/>
                  </a:lnTo>
                  <a:lnTo>
                    <a:pt x="261968" y="1369799"/>
                  </a:lnTo>
                  <a:lnTo>
                    <a:pt x="284867" y="1305491"/>
                  </a:lnTo>
                  <a:lnTo>
                    <a:pt x="300157" y="1256483"/>
                  </a:lnTo>
                  <a:lnTo>
                    <a:pt x="314665" y="1207433"/>
                  </a:lnTo>
                  <a:lnTo>
                    <a:pt x="328332" y="1158337"/>
                  </a:lnTo>
                  <a:lnTo>
                    <a:pt x="341099" y="1109192"/>
                  </a:lnTo>
                  <a:lnTo>
                    <a:pt x="352910" y="1059994"/>
                  </a:lnTo>
                  <a:lnTo>
                    <a:pt x="363704" y="1010739"/>
                  </a:lnTo>
                  <a:lnTo>
                    <a:pt x="373425" y="961425"/>
                  </a:lnTo>
                  <a:lnTo>
                    <a:pt x="382014" y="912047"/>
                  </a:lnTo>
                  <a:lnTo>
                    <a:pt x="389412" y="862602"/>
                  </a:lnTo>
                  <a:lnTo>
                    <a:pt x="395562" y="813087"/>
                  </a:lnTo>
                  <a:lnTo>
                    <a:pt x="400405" y="763497"/>
                  </a:lnTo>
                  <a:lnTo>
                    <a:pt x="403884" y="713830"/>
                  </a:lnTo>
                  <a:lnTo>
                    <a:pt x="405939" y="664082"/>
                  </a:lnTo>
                  <a:lnTo>
                    <a:pt x="406512" y="614249"/>
                  </a:lnTo>
                  <a:lnTo>
                    <a:pt x="405546" y="564328"/>
                  </a:lnTo>
                  <a:lnTo>
                    <a:pt x="402983" y="514315"/>
                  </a:lnTo>
                  <a:lnTo>
                    <a:pt x="398763" y="464207"/>
                  </a:lnTo>
                  <a:lnTo>
                    <a:pt x="392829" y="414000"/>
                  </a:lnTo>
                  <a:lnTo>
                    <a:pt x="385122" y="363690"/>
                  </a:lnTo>
                  <a:lnTo>
                    <a:pt x="375584" y="313275"/>
                  </a:lnTo>
                  <a:lnTo>
                    <a:pt x="364158" y="262750"/>
                  </a:lnTo>
                  <a:lnTo>
                    <a:pt x="350784" y="212112"/>
                  </a:lnTo>
                  <a:lnTo>
                    <a:pt x="335405" y="161358"/>
                  </a:lnTo>
                  <a:lnTo>
                    <a:pt x="311525" y="125282"/>
                  </a:lnTo>
                  <a:lnTo>
                    <a:pt x="274140" y="107943"/>
                  </a:lnTo>
                  <a:lnTo>
                    <a:pt x="228394" y="91112"/>
                  </a:lnTo>
                  <a:lnTo>
                    <a:pt x="191585" y="66343"/>
                  </a:lnTo>
                  <a:lnTo>
                    <a:pt x="167251" y="30254"/>
                  </a:lnTo>
                  <a:lnTo>
                    <a:pt x="162296" y="0"/>
                  </a:lnTo>
                  <a:lnTo>
                    <a:pt x="2764262" y="0"/>
                  </a:lnTo>
                  <a:lnTo>
                    <a:pt x="2764262" y="160243"/>
                  </a:lnTo>
                  <a:lnTo>
                    <a:pt x="417449" y="160243"/>
                  </a:lnTo>
                  <a:lnTo>
                    <a:pt x="416695" y="160997"/>
                  </a:lnTo>
                  <a:lnTo>
                    <a:pt x="2764262" y="160997"/>
                  </a:lnTo>
                  <a:lnTo>
                    <a:pt x="2764262" y="1383063"/>
                  </a:lnTo>
                  <a:close/>
                </a:path>
                <a:path w="2764790" h="2632075">
                  <a:moveTo>
                    <a:pt x="2764262" y="160997"/>
                  </a:moveTo>
                  <a:lnTo>
                    <a:pt x="416695" y="160997"/>
                  </a:lnTo>
                  <a:lnTo>
                    <a:pt x="417449" y="160243"/>
                  </a:lnTo>
                  <a:lnTo>
                    <a:pt x="2764262" y="160243"/>
                  </a:lnTo>
                  <a:lnTo>
                    <a:pt x="2764262" y="160997"/>
                  </a:lnTo>
                  <a:close/>
                </a:path>
                <a:path w="2764790" h="2632075">
                  <a:moveTo>
                    <a:pt x="2764262" y="2631797"/>
                  </a:moveTo>
                  <a:lnTo>
                    <a:pt x="2694843" y="2610571"/>
                  </a:lnTo>
                  <a:lnTo>
                    <a:pt x="2550427" y="2568254"/>
                  </a:lnTo>
                  <a:lnTo>
                    <a:pt x="2453644" y="2538767"/>
                  </a:lnTo>
                  <a:lnTo>
                    <a:pt x="2357367" y="2507920"/>
                  </a:lnTo>
                  <a:lnTo>
                    <a:pt x="2213716" y="2459610"/>
                  </a:lnTo>
                  <a:lnTo>
                    <a:pt x="1547682" y="2223793"/>
                  </a:lnTo>
                  <a:lnTo>
                    <a:pt x="1404127" y="2176001"/>
                  </a:lnTo>
                  <a:lnTo>
                    <a:pt x="1210382" y="2114923"/>
                  </a:lnTo>
                  <a:lnTo>
                    <a:pt x="1113394" y="2083127"/>
                  </a:lnTo>
                  <a:lnTo>
                    <a:pt x="1016976" y="2050125"/>
                  </a:lnTo>
                  <a:lnTo>
                    <a:pt x="921138" y="2015831"/>
                  </a:lnTo>
                  <a:lnTo>
                    <a:pt x="825888" y="1980156"/>
                  </a:lnTo>
                  <a:lnTo>
                    <a:pt x="731234" y="1943011"/>
                  </a:lnTo>
                  <a:lnTo>
                    <a:pt x="637186" y="1904310"/>
                  </a:lnTo>
                  <a:lnTo>
                    <a:pt x="590391" y="1884348"/>
                  </a:lnTo>
                  <a:lnTo>
                    <a:pt x="543752" y="1863963"/>
                  </a:lnTo>
                  <a:lnTo>
                    <a:pt x="497268" y="1843145"/>
                  </a:lnTo>
                  <a:lnTo>
                    <a:pt x="450940" y="1821883"/>
                  </a:lnTo>
                  <a:lnTo>
                    <a:pt x="404771" y="1800166"/>
                  </a:lnTo>
                  <a:lnTo>
                    <a:pt x="358760" y="1777982"/>
                  </a:lnTo>
                  <a:lnTo>
                    <a:pt x="309577" y="1756265"/>
                  </a:lnTo>
                  <a:lnTo>
                    <a:pt x="259086" y="1737254"/>
                  </a:lnTo>
                  <a:lnTo>
                    <a:pt x="156987" y="1701369"/>
                  </a:lnTo>
                  <a:lnTo>
                    <a:pt x="106784" y="1681503"/>
                  </a:lnTo>
                  <a:lnTo>
                    <a:pt x="67469" y="1661348"/>
                  </a:lnTo>
                  <a:lnTo>
                    <a:pt x="34045" y="1634705"/>
                  </a:lnTo>
                  <a:lnTo>
                    <a:pt x="10294" y="1599589"/>
                  </a:lnTo>
                  <a:lnTo>
                    <a:pt x="0" y="1554016"/>
                  </a:lnTo>
                  <a:lnTo>
                    <a:pt x="5696" y="1503286"/>
                  </a:lnTo>
                  <a:lnTo>
                    <a:pt x="25599" y="1460538"/>
                  </a:lnTo>
                  <a:lnTo>
                    <a:pt x="56510" y="1424223"/>
                  </a:lnTo>
                  <a:lnTo>
                    <a:pt x="95227" y="1392792"/>
                  </a:lnTo>
                  <a:lnTo>
                    <a:pt x="156541" y="1373166"/>
                  </a:lnTo>
                  <a:lnTo>
                    <a:pt x="188382" y="1375065"/>
                  </a:lnTo>
                  <a:lnTo>
                    <a:pt x="219686" y="1380934"/>
                  </a:lnTo>
                  <a:lnTo>
                    <a:pt x="238901" y="1383063"/>
                  </a:lnTo>
                  <a:lnTo>
                    <a:pt x="2764262" y="1383063"/>
                  </a:lnTo>
                  <a:lnTo>
                    <a:pt x="2764262" y="2631797"/>
                  </a:lnTo>
                  <a:close/>
                </a:path>
              </a:pathLst>
            </a:custGeom>
            <a:solidFill>
              <a:srgbClr val="1D3F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60401" y="73132"/>
              <a:ext cx="2427605" cy="2184400"/>
            </a:xfrm>
            <a:custGeom>
              <a:avLst/>
              <a:gdLst/>
              <a:ahLst/>
              <a:cxnLst/>
              <a:rect l="l" t="t" r="r" b="b"/>
              <a:pathLst>
                <a:path w="2427605" h="2184400">
                  <a:moveTo>
                    <a:pt x="2308839" y="215900"/>
                  </a:moveTo>
                  <a:lnTo>
                    <a:pt x="2293242" y="215900"/>
                  </a:lnTo>
                  <a:lnTo>
                    <a:pt x="2284647" y="203200"/>
                  </a:lnTo>
                  <a:lnTo>
                    <a:pt x="2276368" y="203200"/>
                  </a:lnTo>
                  <a:lnTo>
                    <a:pt x="2178836" y="177800"/>
                  </a:lnTo>
                  <a:lnTo>
                    <a:pt x="2031169" y="127000"/>
                  </a:lnTo>
                  <a:lnTo>
                    <a:pt x="1723008" y="38100"/>
                  </a:lnTo>
                  <a:lnTo>
                    <a:pt x="1772455" y="25400"/>
                  </a:lnTo>
                  <a:lnTo>
                    <a:pt x="1819954" y="12700"/>
                  </a:lnTo>
                  <a:lnTo>
                    <a:pt x="1865991" y="12700"/>
                  </a:lnTo>
                  <a:lnTo>
                    <a:pt x="1911051" y="0"/>
                  </a:lnTo>
                  <a:lnTo>
                    <a:pt x="2045216" y="0"/>
                  </a:lnTo>
                  <a:lnTo>
                    <a:pt x="2091217" y="12700"/>
                  </a:lnTo>
                  <a:lnTo>
                    <a:pt x="2187425" y="38100"/>
                  </a:lnTo>
                  <a:lnTo>
                    <a:pt x="2236194" y="38100"/>
                  </a:lnTo>
                  <a:lnTo>
                    <a:pt x="2334920" y="63500"/>
                  </a:lnTo>
                  <a:lnTo>
                    <a:pt x="2427598" y="63500"/>
                  </a:lnTo>
                  <a:lnTo>
                    <a:pt x="2427598" y="177800"/>
                  </a:lnTo>
                  <a:lnTo>
                    <a:pt x="2401414" y="177800"/>
                  </a:lnTo>
                  <a:lnTo>
                    <a:pt x="2354705" y="190500"/>
                  </a:lnTo>
                  <a:lnTo>
                    <a:pt x="2308839" y="215900"/>
                  </a:lnTo>
                  <a:close/>
                </a:path>
                <a:path w="2427605" h="2184400">
                  <a:moveTo>
                    <a:pt x="2427598" y="977900"/>
                  </a:moveTo>
                  <a:lnTo>
                    <a:pt x="2384168" y="965200"/>
                  </a:lnTo>
                  <a:lnTo>
                    <a:pt x="2335663" y="952500"/>
                  </a:lnTo>
                  <a:lnTo>
                    <a:pt x="2287093" y="927100"/>
                  </a:lnTo>
                  <a:lnTo>
                    <a:pt x="1654687" y="762000"/>
                  </a:lnTo>
                  <a:lnTo>
                    <a:pt x="1606477" y="736600"/>
                  </a:lnTo>
                  <a:lnTo>
                    <a:pt x="1270018" y="647700"/>
                  </a:lnTo>
                  <a:lnTo>
                    <a:pt x="1174075" y="609600"/>
                  </a:lnTo>
                  <a:lnTo>
                    <a:pt x="982199" y="558800"/>
                  </a:lnTo>
                  <a:lnTo>
                    <a:pt x="934205" y="533400"/>
                  </a:lnTo>
                  <a:lnTo>
                    <a:pt x="549181" y="431800"/>
                  </a:lnTo>
                  <a:lnTo>
                    <a:pt x="500850" y="406400"/>
                  </a:lnTo>
                  <a:lnTo>
                    <a:pt x="452458" y="393700"/>
                  </a:lnTo>
                  <a:lnTo>
                    <a:pt x="190010" y="330200"/>
                  </a:lnTo>
                  <a:lnTo>
                    <a:pt x="166335" y="330200"/>
                  </a:lnTo>
                  <a:lnTo>
                    <a:pt x="148538" y="317500"/>
                  </a:lnTo>
                  <a:lnTo>
                    <a:pt x="136010" y="304800"/>
                  </a:lnTo>
                  <a:lnTo>
                    <a:pt x="128142" y="279400"/>
                  </a:lnTo>
                  <a:lnTo>
                    <a:pt x="117001" y="228600"/>
                  </a:lnTo>
                  <a:lnTo>
                    <a:pt x="104919" y="177800"/>
                  </a:lnTo>
                  <a:lnTo>
                    <a:pt x="92413" y="127000"/>
                  </a:lnTo>
                  <a:lnTo>
                    <a:pt x="80001" y="76200"/>
                  </a:lnTo>
                  <a:lnTo>
                    <a:pt x="88394" y="76200"/>
                  </a:lnTo>
                  <a:lnTo>
                    <a:pt x="138745" y="88900"/>
                  </a:lnTo>
                  <a:lnTo>
                    <a:pt x="188787" y="88900"/>
                  </a:lnTo>
                  <a:lnTo>
                    <a:pt x="386450" y="139700"/>
                  </a:lnTo>
                  <a:lnTo>
                    <a:pt x="435383" y="165100"/>
                  </a:lnTo>
                  <a:lnTo>
                    <a:pt x="630055" y="215900"/>
                  </a:lnTo>
                  <a:lnTo>
                    <a:pt x="678601" y="241300"/>
                  </a:lnTo>
                  <a:lnTo>
                    <a:pt x="824853" y="279400"/>
                  </a:lnTo>
                  <a:lnTo>
                    <a:pt x="874050" y="304800"/>
                  </a:lnTo>
                  <a:lnTo>
                    <a:pt x="1369503" y="431800"/>
                  </a:lnTo>
                  <a:lnTo>
                    <a:pt x="1518684" y="482600"/>
                  </a:lnTo>
                  <a:lnTo>
                    <a:pt x="1964734" y="596900"/>
                  </a:lnTo>
                  <a:lnTo>
                    <a:pt x="2013992" y="622300"/>
                  </a:lnTo>
                  <a:lnTo>
                    <a:pt x="2256608" y="685800"/>
                  </a:lnTo>
                  <a:lnTo>
                    <a:pt x="2304907" y="711200"/>
                  </a:lnTo>
                  <a:lnTo>
                    <a:pt x="2401714" y="736600"/>
                  </a:lnTo>
                  <a:lnTo>
                    <a:pt x="2427598" y="736600"/>
                  </a:lnTo>
                  <a:lnTo>
                    <a:pt x="2427598" y="977900"/>
                  </a:lnTo>
                  <a:close/>
                </a:path>
                <a:path w="2427605" h="2184400">
                  <a:moveTo>
                    <a:pt x="2427598" y="1320800"/>
                  </a:moveTo>
                  <a:lnTo>
                    <a:pt x="2387987" y="1308100"/>
                  </a:lnTo>
                  <a:lnTo>
                    <a:pt x="2292058" y="1282700"/>
                  </a:lnTo>
                  <a:lnTo>
                    <a:pt x="2244013" y="1257300"/>
                  </a:lnTo>
                  <a:lnTo>
                    <a:pt x="1954826" y="1181100"/>
                  </a:lnTo>
                  <a:lnTo>
                    <a:pt x="1906508" y="1155700"/>
                  </a:lnTo>
                  <a:lnTo>
                    <a:pt x="1422511" y="1028700"/>
                  </a:lnTo>
                  <a:lnTo>
                    <a:pt x="1374106" y="1003300"/>
                  </a:lnTo>
                  <a:lnTo>
                    <a:pt x="987614" y="901700"/>
                  </a:lnTo>
                  <a:lnTo>
                    <a:pt x="939448" y="876300"/>
                  </a:lnTo>
                  <a:lnTo>
                    <a:pt x="699936" y="812800"/>
                  </a:lnTo>
                  <a:lnTo>
                    <a:pt x="652341" y="787400"/>
                  </a:lnTo>
                  <a:lnTo>
                    <a:pt x="556476" y="762000"/>
                  </a:lnTo>
                  <a:lnTo>
                    <a:pt x="508279" y="762000"/>
                  </a:lnTo>
                  <a:lnTo>
                    <a:pt x="217704" y="685800"/>
                  </a:lnTo>
                  <a:lnTo>
                    <a:pt x="184845" y="673100"/>
                  </a:lnTo>
                  <a:lnTo>
                    <a:pt x="164105" y="660400"/>
                  </a:lnTo>
                  <a:lnTo>
                    <a:pt x="153926" y="635000"/>
                  </a:lnTo>
                  <a:lnTo>
                    <a:pt x="152748" y="596900"/>
                  </a:lnTo>
                  <a:lnTo>
                    <a:pt x="154892" y="558800"/>
                  </a:lnTo>
                  <a:lnTo>
                    <a:pt x="155057" y="508000"/>
                  </a:lnTo>
                  <a:lnTo>
                    <a:pt x="154345" y="457200"/>
                  </a:lnTo>
                  <a:lnTo>
                    <a:pt x="153863" y="393700"/>
                  </a:lnTo>
                  <a:lnTo>
                    <a:pt x="250600" y="419100"/>
                  </a:lnTo>
                  <a:lnTo>
                    <a:pt x="298448" y="444500"/>
                  </a:lnTo>
                  <a:lnTo>
                    <a:pt x="631935" y="533400"/>
                  </a:lnTo>
                  <a:lnTo>
                    <a:pt x="728502" y="571500"/>
                  </a:lnTo>
                  <a:lnTo>
                    <a:pt x="970004" y="635000"/>
                  </a:lnTo>
                  <a:lnTo>
                    <a:pt x="1018326" y="660400"/>
                  </a:lnTo>
                  <a:lnTo>
                    <a:pt x="1308484" y="736600"/>
                  </a:lnTo>
                  <a:lnTo>
                    <a:pt x="1356890" y="762000"/>
                  </a:lnTo>
                  <a:lnTo>
                    <a:pt x="1793348" y="876300"/>
                  </a:lnTo>
                  <a:lnTo>
                    <a:pt x="1841949" y="901700"/>
                  </a:lnTo>
                  <a:lnTo>
                    <a:pt x="2328313" y="1028700"/>
                  </a:lnTo>
                  <a:lnTo>
                    <a:pt x="2376742" y="1054100"/>
                  </a:lnTo>
                  <a:lnTo>
                    <a:pt x="2427598" y="1066800"/>
                  </a:lnTo>
                  <a:lnTo>
                    <a:pt x="2427598" y="1320800"/>
                  </a:lnTo>
                  <a:close/>
                </a:path>
                <a:path w="2427605" h="2184400">
                  <a:moveTo>
                    <a:pt x="2427598" y="1625600"/>
                  </a:moveTo>
                  <a:lnTo>
                    <a:pt x="2382307" y="1612900"/>
                  </a:lnTo>
                  <a:lnTo>
                    <a:pt x="2334201" y="1587500"/>
                  </a:lnTo>
                  <a:lnTo>
                    <a:pt x="2094634" y="1524000"/>
                  </a:lnTo>
                  <a:lnTo>
                    <a:pt x="2046857" y="1498600"/>
                  </a:lnTo>
                  <a:lnTo>
                    <a:pt x="1951377" y="1473200"/>
                  </a:lnTo>
                  <a:lnTo>
                    <a:pt x="1855943" y="1435100"/>
                  </a:lnTo>
                  <a:lnTo>
                    <a:pt x="1664957" y="1384300"/>
                  </a:lnTo>
                  <a:lnTo>
                    <a:pt x="1617140" y="1358900"/>
                  </a:lnTo>
                  <a:lnTo>
                    <a:pt x="1280748" y="1270000"/>
                  </a:lnTo>
                  <a:lnTo>
                    <a:pt x="1232359" y="1244600"/>
                  </a:lnTo>
                  <a:lnTo>
                    <a:pt x="1135249" y="1219200"/>
                  </a:lnTo>
                  <a:lnTo>
                    <a:pt x="1086995" y="1219200"/>
                  </a:lnTo>
                  <a:lnTo>
                    <a:pt x="414170" y="1041400"/>
                  </a:lnTo>
                  <a:lnTo>
                    <a:pt x="366925" y="1016000"/>
                  </a:lnTo>
                  <a:lnTo>
                    <a:pt x="273024" y="990600"/>
                  </a:lnTo>
                  <a:lnTo>
                    <a:pt x="226399" y="965200"/>
                  </a:lnTo>
                  <a:lnTo>
                    <a:pt x="165250" y="939800"/>
                  </a:lnTo>
                  <a:lnTo>
                    <a:pt x="135714" y="914400"/>
                  </a:lnTo>
                  <a:lnTo>
                    <a:pt x="129820" y="889000"/>
                  </a:lnTo>
                  <a:lnTo>
                    <a:pt x="139594" y="812800"/>
                  </a:lnTo>
                  <a:lnTo>
                    <a:pt x="142803" y="800100"/>
                  </a:lnTo>
                  <a:lnTo>
                    <a:pt x="146401" y="787400"/>
                  </a:lnTo>
                  <a:lnTo>
                    <a:pt x="150333" y="762000"/>
                  </a:lnTo>
                  <a:lnTo>
                    <a:pt x="154541" y="749300"/>
                  </a:lnTo>
                  <a:lnTo>
                    <a:pt x="981535" y="965200"/>
                  </a:lnTo>
                  <a:lnTo>
                    <a:pt x="1029459" y="990600"/>
                  </a:lnTo>
                  <a:lnTo>
                    <a:pt x="1175597" y="1028700"/>
                  </a:lnTo>
                  <a:lnTo>
                    <a:pt x="1224513" y="1054100"/>
                  </a:lnTo>
                  <a:lnTo>
                    <a:pt x="1618144" y="1155700"/>
                  </a:lnTo>
                  <a:lnTo>
                    <a:pt x="1716846" y="1193800"/>
                  </a:lnTo>
                  <a:lnTo>
                    <a:pt x="2061549" y="1282700"/>
                  </a:lnTo>
                  <a:lnTo>
                    <a:pt x="2110571" y="1308100"/>
                  </a:lnTo>
                  <a:lnTo>
                    <a:pt x="2305728" y="1358900"/>
                  </a:lnTo>
                  <a:lnTo>
                    <a:pt x="2354237" y="1384300"/>
                  </a:lnTo>
                  <a:lnTo>
                    <a:pt x="2427598" y="1409700"/>
                  </a:lnTo>
                  <a:lnTo>
                    <a:pt x="2427598" y="1625600"/>
                  </a:lnTo>
                  <a:close/>
                </a:path>
                <a:path w="2427605" h="2184400">
                  <a:moveTo>
                    <a:pt x="2427598" y="1905000"/>
                  </a:moveTo>
                  <a:lnTo>
                    <a:pt x="2387932" y="1892300"/>
                  </a:lnTo>
                  <a:lnTo>
                    <a:pt x="2143668" y="1828800"/>
                  </a:lnTo>
                  <a:lnTo>
                    <a:pt x="2094820" y="1803400"/>
                  </a:lnTo>
                  <a:lnTo>
                    <a:pt x="1801090" y="1727200"/>
                  </a:lnTo>
                  <a:lnTo>
                    <a:pt x="1702656" y="1689100"/>
                  </a:lnTo>
                  <a:lnTo>
                    <a:pt x="1457532" y="1625600"/>
                  </a:lnTo>
                  <a:lnTo>
                    <a:pt x="1408743" y="1600200"/>
                  </a:lnTo>
                  <a:lnTo>
                    <a:pt x="1262753" y="1562100"/>
                  </a:lnTo>
                  <a:lnTo>
                    <a:pt x="1214198" y="1536700"/>
                  </a:lnTo>
                  <a:lnTo>
                    <a:pt x="1068782" y="1498600"/>
                  </a:lnTo>
                  <a:lnTo>
                    <a:pt x="1020376" y="1473200"/>
                  </a:lnTo>
                  <a:lnTo>
                    <a:pt x="923631" y="1447800"/>
                  </a:lnTo>
                  <a:lnTo>
                    <a:pt x="730261" y="1384300"/>
                  </a:lnTo>
                  <a:lnTo>
                    <a:pt x="681913" y="1358900"/>
                  </a:lnTo>
                  <a:lnTo>
                    <a:pt x="585172" y="1333500"/>
                  </a:lnTo>
                  <a:lnTo>
                    <a:pt x="536770" y="1308100"/>
                  </a:lnTo>
                  <a:lnTo>
                    <a:pt x="391368" y="1270000"/>
                  </a:lnTo>
                  <a:lnTo>
                    <a:pt x="342818" y="1244600"/>
                  </a:lnTo>
                  <a:lnTo>
                    <a:pt x="245565" y="1219200"/>
                  </a:lnTo>
                  <a:lnTo>
                    <a:pt x="113497" y="1168400"/>
                  </a:lnTo>
                  <a:lnTo>
                    <a:pt x="77369" y="1143000"/>
                  </a:lnTo>
                  <a:lnTo>
                    <a:pt x="72738" y="1130300"/>
                  </a:lnTo>
                  <a:lnTo>
                    <a:pt x="77516" y="1092200"/>
                  </a:lnTo>
                  <a:lnTo>
                    <a:pt x="93108" y="1054100"/>
                  </a:lnTo>
                  <a:lnTo>
                    <a:pt x="108640" y="1028700"/>
                  </a:lnTo>
                  <a:lnTo>
                    <a:pt x="134910" y="1028700"/>
                  </a:lnTo>
                  <a:lnTo>
                    <a:pt x="182718" y="1041400"/>
                  </a:lnTo>
                  <a:lnTo>
                    <a:pt x="230434" y="1066800"/>
                  </a:lnTo>
                  <a:lnTo>
                    <a:pt x="326288" y="1092200"/>
                  </a:lnTo>
                  <a:lnTo>
                    <a:pt x="374427" y="1117600"/>
                  </a:lnTo>
                  <a:lnTo>
                    <a:pt x="617291" y="1181100"/>
                  </a:lnTo>
                  <a:lnTo>
                    <a:pt x="666306" y="1206500"/>
                  </a:lnTo>
                  <a:lnTo>
                    <a:pt x="764786" y="1231900"/>
                  </a:lnTo>
                  <a:lnTo>
                    <a:pt x="814253" y="1231900"/>
                  </a:lnTo>
                  <a:lnTo>
                    <a:pt x="1402783" y="1384300"/>
                  </a:lnTo>
                  <a:lnTo>
                    <a:pt x="1451080" y="1409700"/>
                  </a:lnTo>
                  <a:lnTo>
                    <a:pt x="1595486" y="1447800"/>
                  </a:lnTo>
                  <a:lnTo>
                    <a:pt x="1643484" y="1473200"/>
                  </a:lnTo>
                  <a:lnTo>
                    <a:pt x="1787157" y="1511300"/>
                  </a:lnTo>
                  <a:lnTo>
                    <a:pt x="1834964" y="1536700"/>
                  </a:lnTo>
                  <a:lnTo>
                    <a:pt x="1930870" y="1562100"/>
                  </a:lnTo>
                  <a:lnTo>
                    <a:pt x="1979217" y="1587500"/>
                  </a:lnTo>
                  <a:lnTo>
                    <a:pt x="2371135" y="1689100"/>
                  </a:lnTo>
                  <a:lnTo>
                    <a:pt x="2427598" y="1714500"/>
                  </a:lnTo>
                  <a:lnTo>
                    <a:pt x="2427598" y="1905000"/>
                  </a:lnTo>
                  <a:close/>
                </a:path>
                <a:path w="2427605" h="2184400">
                  <a:moveTo>
                    <a:pt x="2427598" y="2184400"/>
                  </a:moveTo>
                  <a:lnTo>
                    <a:pt x="2407970" y="2184400"/>
                  </a:lnTo>
                  <a:lnTo>
                    <a:pt x="2310029" y="2159000"/>
                  </a:lnTo>
                  <a:lnTo>
                    <a:pt x="2262472" y="2133600"/>
                  </a:lnTo>
                  <a:lnTo>
                    <a:pt x="2071938" y="2082800"/>
                  </a:lnTo>
                  <a:lnTo>
                    <a:pt x="1881199" y="2019300"/>
                  </a:lnTo>
                  <a:lnTo>
                    <a:pt x="1690643" y="1968500"/>
                  </a:lnTo>
                  <a:lnTo>
                    <a:pt x="1643078" y="1943100"/>
                  </a:lnTo>
                  <a:lnTo>
                    <a:pt x="1453294" y="1892300"/>
                  </a:lnTo>
                  <a:lnTo>
                    <a:pt x="1405997" y="1866900"/>
                  </a:lnTo>
                  <a:lnTo>
                    <a:pt x="1311625" y="1841500"/>
                  </a:lnTo>
                  <a:lnTo>
                    <a:pt x="1264562" y="1816100"/>
                  </a:lnTo>
                  <a:lnTo>
                    <a:pt x="1170712" y="1790700"/>
                  </a:lnTo>
                  <a:lnTo>
                    <a:pt x="1123938" y="1765300"/>
                  </a:lnTo>
                  <a:lnTo>
                    <a:pt x="1030719" y="1739900"/>
                  </a:lnTo>
                  <a:lnTo>
                    <a:pt x="984286" y="1714500"/>
                  </a:lnTo>
                  <a:lnTo>
                    <a:pt x="936707" y="1701800"/>
                  </a:lnTo>
                  <a:lnTo>
                    <a:pt x="888918" y="1676400"/>
                  </a:lnTo>
                  <a:lnTo>
                    <a:pt x="840944" y="1663700"/>
                  </a:lnTo>
                  <a:lnTo>
                    <a:pt x="792811" y="1638300"/>
                  </a:lnTo>
                  <a:lnTo>
                    <a:pt x="696169" y="1612900"/>
                  </a:lnTo>
                  <a:lnTo>
                    <a:pt x="647710" y="1587500"/>
                  </a:lnTo>
                  <a:lnTo>
                    <a:pt x="599193" y="1574800"/>
                  </a:lnTo>
                  <a:lnTo>
                    <a:pt x="502087" y="1536700"/>
                  </a:lnTo>
                  <a:lnTo>
                    <a:pt x="405051" y="1511300"/>
                  </a:lnTo>
                  <a:lnTo>
                    <a:pt x="356624" y="1485900"/>
                  </a:lnTo>
                  <a:lnTo>
                    <a:pt x="260075" y="1460500"/>
                  </a:lnTo>
                  <a:lnTo>
                    <a:pt x="211285" y="1435100"/>
                  </a:lnTo>
                  <a:lnTo>
                    <a:pt x="163256" y="1422400"/>
                  </a:lnTo>
                  <a:lnTo>
                    <a:pt x="20409" y="1346200"/>
                  </a:lnTo>
                  <a:lnTo>
                    <a:pt x="8469" y="1346200"/>
                  </a:lnTo>
                  <a:lnTo>
                    <a:pt x="1683" y="1333500"/>
                  </a:lnTo>
                  <a:lnTo>
                    <a:pt x="0" y="1320800"/>
                  </a:lnTo>
                  <a:lnTo>
                    <a:pt x="3367" y="1308100"/>
                  </a:lnTo>
                  <a:lnTo>
                    <a:pt x="23215" y="1257300"/>
                  </a:lnTo>
                  <a:lnTo>
                    <a:pt x="42426" y="1231900"/>
                  </a:lnTo>
                  <a:lnTo>
                    <a:pt x="73464" y="1231900"/>
                  </a:lnTo>
                  <a:lnTo>
                    <a:pt x="128790" y="1257300"/>
                  </a:lnTo>
                  <a:lnTo>
                    <a:pt x="221966" y="1282700"/>
                  </a:lnTo>
                  <a:lnTo>
                    <a:pt x="268756" y="1308100"/>
                  </a:lnTo>
                  <a:lnTo>
                    <a:pt x="409495" y="1346200"/>
                  </a:lnTo>
                  <a:lnTo>
                    <a:pt x="456407" y="1371600"/>
                  </a:lnTo>
                  <a:lnTo>
                    <a:pt x="596627" y="1409700"/>
                  </a:lnTo>
                  <a:lnTo>
                    <a:pt x="643072" y="1435100"/>
                  </a:lnTo>
                  <a:lnTo>
                    <a:pt x="736400" y="1460500"/>
                  </a:lnTo>
                  <a:lnTo>
                    <a:pt x="783646" y="1485900"/>
                  </a:lnTo>
                  <a:lnTo>
                    <a:pt x="878548" y="1511300"/>
                  </a:lnTo>
                  <a:lnTo>
                    <a:pt x="926180" y="1536700"/>
                  </a:lnTo>
                  <a:lnTo>
                    <a:pt x="1069658" y="1574800"/>
                  </a:lnTo>
                  <a:lnTo>
                    <a:pt x="1117639" y="1600200"/>
                  </a:lnTo>
                  <a:lnTo>
                    <a:pt x="1406314" y="1676400"/>
                  </a:lnTo>
                  <a:lnTo>
                    <a:pt x="1454448" y="1701800"/>
                  </a:lnTo>
                  <a:lnTo>
                    <a:pt x="1694493" y="1765300"/>
                  </a:lnTo>
                  <a:lnTo>
                    <a:pt x="1742294" y="1790700"/>
                  </a:lnTo>
                  <a:lnTo>
                    <a:pt x="1935916" y="1841500"/>
                  </a:lnTo>
                  <a:lnTo>
                    <a:pt x="1984396" y="1866900"/>
                  </a:lnTo>
                  <a:lnTo>
                    <a:pt x="2178622" y="1917700"/>
                  </a:lnTo>
                  <a:lnTo>
                    <a:pt x="2227257" y="1943100"/>
                  </a:lnTo>
                  <a:lnTo>
                    <a:pt x="2373359" y="1981200"/>
                  </a:lnTo>
                  <a:lnTo>
                    <a:pt x="2427598" y="1993900"/>
                  </a:lnTo>
                  <a:lnTo>
                    <a:pt x="2427598" y="218440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11024" y="0"/>
              <a:ext cx="2677160" cy="2533015"/>
            </a:xfrm>
            <a:custGeom>
              <a:avLst/>
              <a:gdLst/>
              <a:ahLst/>
              <a:cxnLst/>
              <a:rect l="l" t="t" r="r" b="b"/>
              <a:pathLst>
                <a:path w="2677159" h="2533015">
                  <a:moveTo>
                    <a:pt x="2676975" y="2532878"/>
                  </a:moveTo>
                  <a:lnTo>
                    <a:pt x="2573352" y="2502312"/>
                  </a:lnTo>
                  <a:lnTo>
                    <a:pt x="2427233" y="2461199"/>
                  </a:lnTo>
                  <a:lnTo>
                    <a:pt x="2377874" y="2446748"/>
                  </a:lnTo>
                  <a:lnTo>
                    <a:pt x="2328699" y="2431807"/>
                  </a:lnTo>
                  <a:lnTo>
                    <a:pt x="2279691" y="2416418"/>
                  </a:lnTo>
                  <a:lnTo>
                    <a:pt x="2182121" y="2384463"/>
                  </a:lnTo>
                  <a:lnTo>
                    <a:pt x="2085041" y="2351224"/>
                  </a:lnTo>
                  <a:lnTo>
                    <a:pt x="1554437" y="2160591"/>
                  </a:lnTo>
                  <a:lnTo>
                    <a:pt x="1409005" y="2111049"/>
                  </a:lnTo>
                  <a:lnTo>
                    <a:pt x="1311473" y="2079735"/>
                  </a:lnTo>
                  <a:lnTo>
                    <a:pt x="1213256" y="2049691"/>
                  </a:lnTo>
                  <a:lnTo>
                    <a:pt x="1115281" y="2018606"/>
                  </a:lnTo>
                  <a:lnTo>
                    <a:pt x="1017950" y="1986122"/>
                  </a:lnTo>
                  <a:lnTo>
                    <a:pt x="921253" y="1952208"/>
                  </a:lnTo>
                  <a:lnTo>
                    <a:pt x="825179" y="1916832"/>
                  </a:lnTo>
                  <a:lnTo>
                    <a:pt x="729717" y="1879963"/>
                  </a:lnTo>
                  <a:lnTo>
                    <a:pt x="634859" y="1841570"/>
                  </a:lnTo>
                  <a:lnTo>
                    <a:pt x="540594" y="1801621"/>
                  </a:lnTo>
                  <a:lnTo>
                    <a:pt x="446910" y="1760084"/>
                  </a:lnTo>
                  <a:lnTo>
                    <a:pt x="400284" y="1738710"/>
                  </a:lnTo>
                  <a:lnTo>
                    <a:pt x="353799" y="1716928"/>
                  </a:lnTo>
                  <a:lnTo>
                    <a:pt x="307455" y="1694733"/>
                  </a:lnTo>
                  <a:lnTo>
                    <a:pt x="260693" y="1674470"/>
                  </a:lnTo>
                  <a:lnTo>
                    <a:pt x="212545" y="1657096"/>
                  </a:lnTo>
                  <a:lnTo>
                    <a:pt x="114799" y="1625173"/>
                  </a:lnTo>
                  <a:lnTo>
                    <a:pt x="66554" y="1607702"/>
                  </a:lnTo>
                  <a:lnTo>
                    <a:pt x="37037" y="1594850"/>
                  </a:lnTo>
                  <a:lnTo>
                    <a:pt x="12325" y="1577211"/>
                  </a:lnTo>
                  <a:lnTo>
                    <a:pt x="0" y="1551579"/>
                  </a:lnTo>
                  <a:lnTo>
                    <a:pt x="7639" y="1514749"/>
                  </a:lnTo>
                  <a:lnTo>
                    <a:pt x="29073" y="1482080"/>
                  </a:lnTo>
                  <a:lnTo>
                    <a:pt x="56634" y="1463245"/>
                  </a:lnTo>
                  <a:lnTo>
                    <a:pt x="90299" y="1458112"/>
                  </a:lnTo>
                  <a:lnTo>
                    <a:pt x="130049" y="1466548"/>
                  </a:lnTo>
                  <a:lnTo>
                    <a:pt x="175910" y="1483427"/>
                  </a:lnTo>
                  <a:lnTo>
                    <a:pt x="221382" y="1501232"/>
                  </a:lnTo>
                  <a:lnTo>
                    <a:pt x="266545" y="1519772"/>
                  </a:lnTo>
                  <a:lnTo>
                    <a:pt x="490657" y="1616824"/>
                  </a:lnTo>
                  <a:lnTo>
                    <a:pt x="535719" y="1635769"/>
                  </a:lnTo>
                  <a:lnTo>
                    <a:pt x="581054" y="1654114"/>
                  </a:lnTo>
                  <a:lnTo>
                    <a:pt x="626745" y="1671667"/>
                  </a:lnTo>
                  <a:lnTo>
                    <a:pt x="672876" y="1688239"/>
                  </a:lnTo>
                  <a:lnTo>
                    <a:pt x="916760" y="1769036"/>
                  </a:lnTo>
                  <a:lnTo>
                    <a:pt x="965325" y="1785906"/>
                  </a:lnTo>
                  <a:lnTo>
                    <a:pt x="1013621" y="1803570"/>
                  </a:lnTo>
                  <a:lnTo>
                    <a:pt x="1061561" y="1822265"/>
                  </a:lnTo>
                  <a:lnTo>
                    <a:pt x="1204405" y="1878589"/>
                  </a:lnTo>
                  <a:lnTo>
                    <a:pt x="1348024" y="1932648"/>
                  </a:lnTo>
                  <a:lnTo>
                    <a:pt x="1540562" y="2001670"/>
                  </a:lnTo>
                  <a:lnTo>
                    <a:pt x="1831158" y="2099952"/>
                  </a:lnTo>
                  <a:lnTo>
                    <a:pt x="2562495" y="2331220"/>
                  </a:lnTo>
                  <a:lnTo>
                    <a:pt x="2611080" y="2346094"/>
                  </a:lnTo>
                  <a:lnTo>
                    <a:pt x="2659816" y="2360430"/>
                  </a:lnTo>
                  <a:lnTo>
                    <a:pt x="2676975" y="2365296"/>
                  </a:lnTo>
                  <a:lnTo>
                    <a:pt x="2676975" y="2532878"/>
                  </a:lnTo>
                  <a:close/>
                </a:path>
                <a:path w="2677159" h="2533015">
                  <a:moveTo>
                    <a:pt x="2676975" y="733239"/>
                  </a:moveTo>
                  <a:lnTo>
                    <a:pt x="1950257" y="524316"/>
                  </a:lnTo>
                  <a:lnTo>
                    <a:pt x="1422623" y="384177"/>
                  </a:lnTo>
                  <a:lnTo>
                    <a:pt x="1231483" y="330581"/>
                  </a:lnTo>
                  <a:lnTo>
                    <a:pt x="1136355" y="302184"/>
                  </a:lnTo>
                  <a:lnTo>
                    <a:pt x="1041615" y="272384"/>
                  </a:lnTo>
                  <a:lnTo>
                    <a:pt x="849349" y="207896"/>
                  </a:lnTo>
                  <a:lnTo>
                    <a:pt x="750895" y="176346"/>
                  </a:lnTo>
                  <a:lnTo>
                    <a:pt x="701466" y="161234"/>
                  </a:lnTo>
                  <a:lnTo>
                    <a:pt x="651890" y="146622"/>
                  </a:lnTo>
                  <a:lnTo>
                    <a:pt x="602156" y="132552"/>
                  </a:lnTo>
                  <a:lnTo>
                    <a:pt x="552254" y="119068"/>
                  </a:lnTo>
                  <a:lnTo>
                    <a:pt x="502175" y="106211"/>
                  </a:lnTo>
                  <a:lnTo>
                    <a:pt x="451909" y="94026"/>
                  </a:lnTo>
                  <a:lnTo>
                    <a:pt x="401445" y="82555"/>
                  </a:lnTo>
                  <a:lnTo>
                    <a:pt x="350774" y="71841"/>
                  </a:lnTo>
                  <a:lnTo>
                    <a:pt x="314047" y="61504"/>
                  </a:lnTo>
                  <a:lnTo>
                    <a:pt x="278112" y="48443"/>
                  </a:lnTo>
                  <a:lnTo>
                    <a:pt x="241615" y="36661"/>
                  </a:lnTo>
                  <a:lnTo>
                    <a:pt x="203202" y="30164"/>
                  </a:lnTo>
                  <a:lnTo>
                    <a:pt x="182364" y="26057"/>
                  </a:lnTo>
                  <a:lnTo>
                    <a:pt x="163687" y="15895"/>
                  </a:lnTo>
                  <a:lnTo>
                    <a:pt x="151359" y="0"/>
                  </a:lnTo>
                  <a:lnTo>
                    <a:pt x="1284634" y="0"/>
                  </a:lnTo>
                  <a:lnTo>
                    <a:pt x="1290196" y="4918"/>
                  </a:lnTo>
                  <a:lnTo>
                    <a:pt x="1310356" y="12930"/>
                  </a:lnTo>
                  <a:lnTo>
                    <a:pt x="1331090" y="18667"/>
                  </a:lnTo>
                  <a:lnTo>
                    <a:pt x="1707612" y="127836"/>
                  </a:lnTo>
                  <a:lnTo>
                    <a:pt x="1948391" y="193372"/>
                  </a:lnTo>
                  <a:lnTo>
                    <a:pt x="2439793" y="340012"/>
                  </a:lnTo>
                  <a:lnTo>
                    <a:pt x="2538604" y="367405"/>
                  </a:lnTo>
                  <a:lnTo>
                    <a:pt x="2588213" y="380369"/>
                  </a:lnTo>
                  <a:lnTo>
                    <a:pt x="2637986" y="392745"/>
                  </a:lnTo>
                  <a:lnTo>
                    <a:pt x="2676975" y="401885"/>
                  </a:lnTo>
                  <a:lnTo>
                    <a:pt x="2676975" y="733239"/>
                  </a:lnTo>
                  <a:close/>
                </a:path>
              </a:pathLst>
            </a:custGeom>
            <a:solidFill>
              <a:srgbClr val="0F6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939362" y="0"/>
              <a:ext cx="349250" cy="60960"/>
            </a:xfrm>
            <a:custGeom>
              <a:avLst/>
              <a:gdLst/>
              <a:ahLst/>
              <a:cxnLst/>
              <a:rect l="l" t="t" r="r" b="b"/>
              <a:pathLst>
                <a:path w="349250" h="60960">
                  <a:moveTo>
                    <a:pt x="348637" y="60454"/>
                  </a:moveTo>
                  <a:lnTo>
                    <a:pt x="271193" y="50415"/>
                  </a:lnTo>
                  <a:lnTo>
                    <a:pt x="223102" y="43447"/>
                  </a:lnTo>
                  <a:lnTo>
                    <a:pt x="175235" y="35553"/>
                  </a:lnTo>
                  <a:lnTo>
                    <a:pt x="127566" y="26834"/>
                  </a:lnTo>
                  <a:lnTo>
                    <a:pt x="80068" y="17393"/>
                  </a:lnTo>
                  <a:lnTo>
                    <a:pt x="32715" y="7330"/>
                  </a:lnTo>
                  <a:lnTo>
                    <a:pt x="0" y="0"/>
                  </a:lnTo>
                  <a:lnTo>
                    <a:pt x="348637" y="0"/>
                  </a:lnTo>
                  <a:lnTo>
                    <a:pt x="348637" y="60454"/>
                  </a:lnTo>
                  <a:close/>
                </a:path>
              </a:pathLst>
            </a:custGeom>
            <a:solidFill>
              <a:srgbClr val="B9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1469" y="-5688"/>
            <a:ext cx="2304563" cy="263101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3835" rIns="0" bIns="0" rtlCol="0">
            <a:spAutoFit/>
          </a:bodyPr>
          <a:lstStyle/>
          <a:p>
            <a:pPr marL="12700" marR="5080" indent="3180080">
              <a:lnSpc>
                <a:spcPts val="10350"/>
              </a:lnSpc>
              <a:spcBef>
                <a:spcPts val="1605"/>
              </a:spcBef>
            </a:pPr>
            <a:r>
              <a:rPr spc="819" dirty="0"/>
              <a:t>Youtube</a:t>
            </a:r>
            <a:r>
              <a:rPr dirty="0"/>
              <a:t> </a:t>
            </a:r>
            <a:r>
              <a:rPr spc="710" dirty="0"/>
              <a:t>Movie </a:t>
            </a:r>
            <a:r>
              <a:rPr spc="780" dirty="0"/>
              <a:t>Recommendation</a:t>
            </a:r>
            <a:r>
              <a:rPr spc="-10" dirty="0"/>
              <a:t> </a:t>
            </a:r>
            <a:r>
              <a:rPr spc="740" dirty="0"/>
              <a:t>Project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37673" y="6039285"/>
            <a:ext cx="8716327" cy="3211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385445" algn="ctr">
              <a:lnSpc>
                <a:spcPct val="116300"/>
              </a:lnSpc>
              <a:spcBef>
                <a:spcPts val="100"/>
              </a:spcBef>
            </a:pPr>
            <a:r>
              <a:rPr sz="3600" spc="-225" dirty="0">
                <a:solidFill>
                  <a:srgbClr val="000709"/>
                </a:solidFill>
                <a:latin typeface="Tahoma"/>
                <a:cs typeface="Tahoma"/>
              </a:rPr>
              <a:t>Presented</a:t>
            </a:r>
            <a:r>
              <a:rPr sz="3600" spc="-33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3600" spc="-300" dirty="0">
                <a:solidFill>
                  <a:srgbClr val="000709"/>
                </a:solidFill>
                <a:latin typeface="Tahoma"/>
                <a:cs typeface="Tahoma"/>
              </a:rPr>
              <a:t>by </a:t>
            </a:r>
            <a:endParaRPr lang="en-US" sz="3600" spc="-300" dirty="0">
              <a:solidFill>
                <a:srgbClr val="000709"/>
              </a:solidFill>
              <a:latin typeface="Tahoma"/>
              <a:cs typeface="Tahoma"/>
            </a:endParaRPr>
          </a:p>
          <a:p>
            <a:pPr marL="393065" marR="385445" algn="ctr">
              <a:lnSpc>
                <a:spcPct val="116300"/>
              </a:lnSpc>
              <a:spcBef>
                <a:spcPts val="100"/>
              </a:spcBef>
            </a:pPr>
            <a:r>
              <a:rPr sz="3600" spc="-250" dirty="0">
                <a:solidFill>
                  <a:srgbClr val="000709"/>
                </a:solidFill>
                <a:latin typeface="Tahoma"/>
                <a:cs typeface="Tahoma"/>
              </a:rPr>
              <a:t>Kishan</a:t>
            </a:r>
            <a:r>
              <a:rPr sz="3600" spc="-37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3600" spc="-70" dirty="0">
                <a:solidFill>
                  <a:srgbClr val="000709"/>
                </a:solidFill>
                <a:latin typeface="Tahoma"/>
                <a:cs typeface="Tahoma"/>
              </a:rPr>
              <a:t>Terdal</a:t>
            </a:r>
            <a:endParaRPr lang="en-US" sz="3600" spc="-70" dirty="0">
              <a:solidFill>
                <a:srgbClr val="000709"/>
              </a:solidFill>
              <a:latin typeface="Tahoma"/>
              <a:cs typeface="Tahoma"/>
            </a:endParaRPr>
          </a:p>
          <a:p>
            <a:pPr marL="393065" marR="385445" algn="ctr">
              <a:lnSpc>
                <a:spcPct val="116300"/>
              </a:lnSpc>
              <a:spcBef>
                <a:spcPts val="100"/>
              </a:spcBef>
            </a:pPr>
            <a:r>
              <a:rPr lang="en-US" sz="3600" spc="-70" dirty="0">
                <a:solidFill>
                  <a:srgbClr val="000709"/>
                </a:solidFill>
                <a:latin typeface="Tahoma"/>
                <a:cs typeface="Tahoma"/>
              </a:rPr>
              <a:t>Rishikesh Thakker</a:t>
            </a:r>
          </a:p>
          <a:p>
            <a:pPr marL="393065" marR="385445" algn="ctr">
              <a:lnSpc>
                <a:spcPct val="116300"/>
              </a:lnSpc>
              <a:spcBef>
                <a:spcPts val="100"/>
              </a:spcBef>
            </a:pPr>
            <a:r>
              <a:rPr lang="en-US" sz="3600" spc="-70" dirty="0">
                <a:solidFill>
                  <a:srgbClr val="000709"/>
                </a:solidFill>
                <a:latin typeface="Tahoma"/>
                <a:cs typeface="Tahoma"/>
              </a:rPr>
              <a:t>Prasanna Chelliboyina</a:t>
            </a:r>
          </a:p>
          <a:p>
            <a:pPr marL="393065" marR="385445" algn="ctr">
              <a:lnSpc>
                <a:spcPct val="116300"/>
              </a:lnSpc>
              <a:spcBef>
                <a:spcPts val="100"/>
              </a:spcBef>
            </a:pPr>
            <a:r>
              <a:rPr lang="en-US" sz="3600" spc="-70" dirty="0">
                <a:solidFill>
                  <a:srgbClr val="000709"/>
                </a:solidFill>
                <a:latin typeface="Tahoma"/>
                <a:cs typeface="Tahoma"/>
              </a:rPr>
              <a:t>Het Trivedi</a:t>
            </a:r>
            <a:endParaRPr sz="36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77176"/>
            <a:ext cx="17368195" cy="94098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46905" y="2485109"/>
            <a:ext cx="7194550" cy="84581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50" spc="425" dirty="0"/>
              <a:t>Comparitive</a:t>
            </a:r>
            <a:r>
              <a:rPr sz="5350" spc="25" dirty="0"/>
              <a:t> </a:t>
            </a:r>
            <a:r>
              <a:rPr sz="5350" spc="350" dirty="0"/>
              <a:t>Analysis</a:t>
            </a:r>
            <a:endParaRPr sz="5350"/>
          </a:p>
        </p:txBody>
      </p:sp>
      <p:grpSp>
        <p:nvGrpSpPr>
          <p:cNvPr id="4" name="object 4"/>
          <p:cNvGrpSpPr/>
          <p:nvPr/>
        </p:nvGrpSpPr>
        <p:grpSpPr>
          <a:xfrm>
            <a:off x="2270512" y="4031952"/>
            <a:ext cx="9242425" cy="4592955"/>
            <a:chOff x="2270512" y="4031952"/>
            <a:chExt cx="9242425" cy="4592955"/>
          </a:xfrm>
        </p:grpSpPr>
        <p:sp>
          <p:nvSpPr>
            <p:cNvPr id="5" name="object 5"/>
            <p:cNvSpPr/>
            <p:nvPr/>
          </p:nvSpPr>
          <p:spPr>
            <a:xfrm>
              <a:off x="6794509" y="4051002"/>
              <a:ext cx="0" cy="4554855"/>
            </a:xfrm>
            <a:custGeom>
              <a:avLst/>
              <a:gdLst/>
              <a:ahLst/>
              <a:cxnLst/>
              <a:rect l="l" t="t" r="r" b="b"/>
              <a:pathLst>
                <a:path h="4554855">
                  <a:moveTo>
                    <a:pt x="0" y="0"/>
                  </a:moveTo>
                  <a:lnTo>
                    <a:pt x="0" y="455424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493385" y="4051002"/>
              <a:ext cx="0" cy="4554855"/>
            </a:xfrm>
            <a:custGeom>
              <a:avLst/>
              <a:gdLst/>
              <a:ahLst/>
              <a:cxnLst/>
              <a:rect l="l" t="t" r="r" b="b"/>
              <a:pathLst>
                <a:path h="4554855">
                  <a:moveTo>
                    <a:pt x="0" y="0"/>
                  </a:moveTo>
                  <a:lnTo>
                    <a:pt x="0" y="455424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70512" y="4481623"/>
              <a:ext cx="4166870" cy="647700"/>
            </a:xfrm>
            <a:custGeom>
              <a:avLst/>
              <a:gdLst/>
              <a:ahLst/>
              <a:cxnLst/>
              <a:rect l="l" t="t" r="r" b="b"/>
              <a:pathLst>
                <a:path w="4166870" h="647700">
                  <a:moveTo>
                    <a:pt x="4091080" y="647247"/>
                  </a:moveTo>
                  <a:lnTo>
                    <a:pt x="76197" y="647247"/>
                  </a:lnTo>
                  <a:lnTo>
                    <a:pt x="61264" y="645770"/>
                  </a:lnTo>
                  <a:lnTo>
                    <a:pt x="22318" y="624929"/>
                  </a:lnTo>
                  <a:lnTo>
                    <a:pt x="1477" y="585983"/>
                  </a:lnTo>
                  <a:lnTo>
                    <a:pt x="0" y="571047"/>
                  </a:lnTo>
                  <a:lnTo>
                    <a:pt x="0" y="76199"/>
                  </a:lnTo>
                  <a:lnTo>
                    <a:pt x="12802" y="33924"/>
                  </a:lnTo>
                  <a:lnTo>
                    <a:pt x="47039" y="5800"/>
                  </a:lnTo>
                  <a:lnTo>
                    <a:pt x="4091078" y="0"/>
                  </a:lnTo>
                  <a:lnTo>
                    <a:pt x="4106013" y="1477"/>
                  </a:lnTo>
                  <a:lnTo>
                    <a:pt x="4144959" y="22318"/>
                  </a:lnTo>
                  <a:lnTo>
                    <a:pt x="4165800" y="61264"/>
                  </a:lnTo>
                  <a:lnTo>
                    <a:pt x="4166657" y="69926"/>
                  </a:lnTo>
                  <a:lnTo>
                    <a:pt x="4166657" y="577321"/>
                  </a:lnTo>
                  <a:lnTo>
                    <a:pt x="4144959" y="624929"/>
                  </a:lnTo>
                  <a:lnTo>
                    <a:pt x="4106013" y="645770"/>
                  </a:lnTo>
                  <a:lnTo>
                    <a:pt x="4091080" y="647247"/>
                  </a:lnTo>
                  <a:close/>
                </a:path>
              </a:pathLst>
            </a:custGeom>
            <a:solidFill>
              <a:srgbClr val="000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62450" y="4596273"/>
            <a:ext cx="4162425" cy="39973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40765">
              <a:lnSpc>
                <a:spcPct val="100000"/>
              </a:lnSpc>
              <a:spcBef>
                <a:spcPts val="120"/>
              </a:spcBef>
            </a:pPr>
            <a:r>
              <a:rPr sz="2350" spc="-145" dirty="0">
                <a:solidFill>
                  <a:srgbClr val="FFFFFF"/>
                </a:solidFill>
                <a:latin typeface="Tahoma"/>
                <a:cs typeface="Tahoma"/>
              </a:rPr>
              <a:t>Validation</a:t>
            </a:r>
            <a:r>
              <a:rPr sz="235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Tahoma"/>
                <a:cs typeface="Tahoma"/>
              </a:rPr>
              <a:t>Loss</a:t>
            </a:r>
            <a:endParaRPr sz="2350">
              <a:latin typeface="Tahoma"/>
              <a:cs typeface="Tahoma"/>
            </a:endParaRPr>
          </a:p>
          <a:p>
            <a:pPr marL="13970" marR="6350" indent="-635" algn="ctr">
              <a:lnSpc>
                <a:spcPct val="116100"/>
              </a:lnSpc>
              <a:spcBef>
                <a:spcPts val="2110"/>
              </a:spcBef>
            </a:pPr>
            <a:r>
              <a:rPr sz="2100" spc="-145" dirty="0">
                <a:solidFill>
                  <a:srgbClr val="000709"/>
                </a:solidFill>
                <a:latin typeface="Tahoma"/>
                <a:cs typeface="Tahoma"/>
              </a:rPr>
              <a:t>CollabNet</a:t>
            </a:r>
            <a:r>
              <a:rPr sz="2100" spc="-19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55" dirty="0">
                <a:solidFill>
                  <a:srgbClr val="000709"/>
                </a:solidFill>
                <a:latin typeface="Tahoma"/>
                <a:cs typeface="Tahoma"/>
              </a:rPr>
              <a:t>achieved</a:t>
            </a:r>
            <a:r>
              <a:rPr sz="210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95" dirty="0">
                <a:solidFill>
                  <a:srgbClr val="000709"/>
                </a:solidFill>
                <a:latin typeface="Tahoma"/>
                <a:cs typeface="Tahoma"/>
              </a:rPr>
              <a:t>a </a:t>
            </a:r>
            <a:r>
              <a:rPr sz="2100" spc="-125" dirty="0">
                <a:solidFill>
                  <a:srgbClr val="000709"/>
                </a:solidFill>
                <a:latin typeface="Tahoma"/>
                <a:cs typeface="Tahoma"/>
              </a:rPr>
              <a:t>slightly</a:t>
            </a:r>
            <a:r>
              <a:rPr sz="210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000709"/>
                </a:solidFill>
                <a:latin typeface="Tahoma"/>
                <a:cs typeface="Tahoma"/>
              </a:rPr>
              <a:t>higher </a:t>
            </a:r>
            <a:r>
              <a:rPr sz="2100" spc="-140" dirty="0">
                <a:solidFill>
                  <a:srgbClr val="000709"/>
                </a:solidFill>
                <a:latin typeface="Tahoma"/>
                <a:cs typeface="Tahoma"/>
              </a:rPr>
              <a:t>validation</a:t>
            </a:r>
            <a:r>
              <a:rPr sz="2100" spc="-18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25" dirty="0">
                <a:solidFill>
                  <a:srgbClr val="000709"/>
                </a:solidFill>
                <a:latin typeface="Tahoma"/>
                <a:cs typeface="Tahoma"/>
              </a:rPr>
              <a:t>loss</a:t>
            </a:r>
            <a:r>
              <a:rPr sz="2100" spc="-18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80" dirty="0">
                <a:solidFill>
                  <a:srgbClr val="000709"/>
                </a:solidFill>
                <a:latin typeface="Tahoma"/>
                <a:cs typeface="Tahoma"/>
              </a:rPr>
              <a:t>(0.974) </a:t>
            </a:r>
            <a:r>
              <a:rPr sz="2100" spc="-155" dirty="0">
                <a:solidFill>
                  <a:srgbClr val="000709"/>
                </a:solidFill>
                <a:latin typeface="Tahoma"/>
                <a:cs typeface="Tahoma"/>
              </a:rPr>
              <a:t>compared</a:t>
            </a:r>
            <a:r>
              <a:rPr sz="2100" spc="-18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25" dirty="0">
                <a:solidFill>
                  <a:srgbClr val="000709"/>
                </a:solidFill>
                <a:latin typeface="Tahoma"/>
                <a:cs typeface="Tahoma"/>
              </a:rPr>
              <a:t>to </a:t>
            </a:r>
            <a:r>
              <a:rPr sz="2100" spc="-155" dirty="0">
                <a:solidFill>
                  <a:srgbClr val="000709"/>
                </a:solidFill>
                <a:latin typeface="Tahoma"/>
                <a:cs typeface="Tahoma"/>
              </a:rPr>
              <a:t>ConcatNet</a:t>
            </a:r>
            <a:r>
              <a:rPr sz="2100" spc="-17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85" dirty="0">
                <a:solidFill>
                  <a:srgbClr val="000709"/>
                </a:solidFill>
                <a:latin typeface="Tahoma"/>
                <a:cs typeface="Tahoma"/>
              </a:rPr>
              <a:t>(0.873),</a:t>
            </a:r>
            <a:r>
              <a:rPr sz="2100" spc="-17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65" dirty="0">
                <a:solidFill>
                  <a:srgbClr val="000709"/>
                </a:solidFill>
                <a:latin typeface="Tahoma"/>
                <a:cs typeface="Tahoma"/>
              </a:rPr>
              <a:t>suggesting</a:t>
            </a:r>
            <a:r>
              <a:rPr sz="2100" spc="-17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20" dirty="0">
                <a:solidFill>
                  <a:srgbClr val="000709"/>
                </a:solidFill>
                <a:latin typeface="Tahoma"/>
                <a:cs typeface="Tahoma"/>
              </a:rPr>
              <a:t>that </a:t>
            </a:r>
            <a:r>
              <a:rPr sz="2100" spc="-155" dirty="0">
                <a:solidFill>
                  <a:srgbClr val="000709"/>
                </a:solidFill>
                <a:latin typeface="Tahoma"/>
                <a:cs typeface="Tahoma"/>
              </a:rPr>
              <a:t>ConcatNet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80" dirty="0">
                <a:solidFill>
                  <a:srgbClr val="000709"/>
                </a:solidFill>
                <a:latin typeface="Tahoma"/>
                <a:cs typeface="Tahoma"/>
              </a:rPr>
              <a:t>may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55" dirty="0">
                <a:solidFill>
                  <a:srgbClr val="000709"/>
                </a:solidFill>
                <a:latin typeface="Tahoma"/>
                <a:cs typeface="Tahoma"/>
              </a:rPr>
              <a:t>be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14" dirty="0">
                <a:solidFill>
                  <a:srgbClr val="000709"/>
                </a:solidFill>
                <a:latin typeface="Tahoma"/>
                <a:cs typeface="Tahoma"/>
              </a:rPr>
              <a:t>fitting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35" dirty="0">
                <a:solidFill>
                  <a:srgbClr val="000709"/>
                </a:solidFill>
                <a:latin typeface="Tahoma"/>
                <a:cs typeface="Tahoma"/>
              </a:rPr>
              <a:t>the</a:t>
            </a:r>
            <a:r>
              <a:rPr sz="210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65" dirty="0">
                <a:solidFill>
                  <a:srgbClr val="000709"/>
                </a:solidFill>
                <a:latin typeface="Tahoma"/>
                <a:cs typeface="Tahoma"/>
              </a:rPr>
              <a:t>data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95" dirty="0">
                <a:solidFill>
                  <a:srgbClr val="000709"/>
                </a:solidFill>
                <a:latin typeface="Tahoma"/>
                <a:cs typeface="Tahoma"/>
              </a:rPr>
              <a:t>slightly </a:t>
            </a:r>
            <a:r>
              <a:rPr sz="2100" spc="-10" dirty="0">
                <a:solidFill>
                  <a:srgbClr val="000709"/>
                </a:solidFill>
                <a:latin typeface="Tahoma"/>
                <a:cs typeface="Tahoma"/>
              </a:rPr>
              <a:t>better.</a:t>
            </a:r>
            <a:endParaRPr sz="2100">
              <a:latin typeface="Tahoma"/>
              <a:cs typeface="Tahoma"/>
            </a:endParaRPr>
          </a:p>
          <a:p>
            <a:pPr marL="12700" marR="5080" algn="ctr">
              <a:lnSpc>
                <a:spcPct val="116100"/>
              </a:lnSpc>
            </a:pPr>
            <a:r>
              <a:rPr sz="2100" spc="-135" dirty="0">
                <a:solidFill>
                  <a:srgbClr val="000709"/>
                </a:solidFill>
                <a:latin typeface="Tahoma"/>
                <a:cs typeface="Tahoma"/>
              </a:rPr>
              <a:t>Both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40" dirty="0">
                <a:solidFill>
                  <a:srgbClr val="000709"/>
                </a:solidFill>
                <a:latin typeface="Tahoma"/>
                <a:cs typeface="Tahoma"/>
              </a:rPr>
              <a:t>models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60" dirty="0">
                <a:solidFill>
                  <a:srgbClr val="000709"/>
                </a:solidFill>
                <a:latin typeface="Tahoma"/>
                <a:cs typeface="Tahoma"/>
              </a:rPr>
              <a:t>showed</a:t>
            </a:r>
            <a:r>
              <a:rPr sz="210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85" dirty="0">
                <a:solidFill>
                  <a:srgbClr val="000709"/>
                </a:solidFill>
                <a:latin typeface="Tahoma"/>
                <a:cs typeface="Tahoma"/>
              </a:rPr>
              <a:t>good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0" dirty="0">
                <a:solidFill>
                  <a:srgbClr val="000709"/>
                </a:solidFill>
                <a:latin typeface="Tahoma"/>
                <a:cs typeface="Tahoma"/>
              </a:rPr>
              <a:t>learning </a:t>
            </a:r>
            <a:r>
              <a:rPr sz="2100" spc="-150" dirty="0">
                <a:solidFill>
                  <a:srgbClr val="000709"/>
                </a:solidFill>
                <a:latin typeface="Tahoma"/>
                <a:cs typeface="Tahoma"/>
              </a:rPr>
              <a:t>dynamics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30" dirty="0">
                <a:solidFill>
                  <a:srgbClr val="000709"/>
                </a:solidFill>
                <a:latin typeface="Tahoma"/>
                <a:cs typeface="Tahoma"/>
              </a:rPr>
              <a:t>with</a:t>
            </a:r>
            <a:r>
              <a:rPr sz="210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40" dirty="0">
                <a:solidFill>
                  <a:srgbClr val="000709"/>
                </a:solidFill>
                <a:latin typeface="Tahoma"/>
                <a:cs typeface="Tahoma"/>
              </a:rPr>
              <a:t>rapid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10" dirty="0">
                <a:solidFill>
                  <a:srgbClr val="000709"/>
                </a:solidFill>
                <a:latin typeface="Tahoma"/>
                <a:cs typeface="Tahoma"/>
              </a:rPr>
              <a:t>initial</a:t>
            </a:r>
            <a:r>
              <a:rPr sz="210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25" dirty="0">
                <a:solidFill>
                  <a:srgbClr val="000709"/>
                </a:solidFill>
                <a:latin typeface="Tahoma"/>
                <a:cs typeface="Tahoma"/>
              </a:rPr>
              <a:t>loss</a:t>
            </a:r>
            <a:r>
              <a:rPr sz="210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45" dirty="0">
                <a:solidFill>
                  <a:srgbClr val="000709"/>
                </a:solidFill>
                <a:latin typeface="Tahoma"/>
                <a:cs typeface="Tahoma"/>
              </a:rPr>
              <a:t>reduction </a:t>
            </a:r>
            <a:r>
              <a:rPr sz="2100" spc="-125" dirty="0">
                <a:solidFill>
                  <a:srgbClr val="000709"/>
                </a:solidFill>
                <a:latin typeface="Tahoma"/>
                <a:cs typeface="Tahoma"/>
              </a:rPr>
              <a:t>followed</a:t>
            </a:r>
            <a:r>
              <a:rPr sz="2100" spc="-19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75" dirty="0">
                <a:solidFill>
                  <a:srgbClr val="000709"/>
                </a:solidFill>
                <a:latin typeface="Tahoma"/>
                <a:cs typeface="Tahoma"/>
              </a:rPr>
              <a:t>by</a:t>
            </a:r>
            <a:r>
              <a:rPr sz="210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95" dirty="0">
                <a:solidFill>
                  <a:srgbClr val="000709"/>
                </a:solidFill>
                <a:latin typeface="Tahoma"/>
                <a:cs typeface="Tahoma"/>
              </a:rPr>
              <a:t>a</a:t>
            </a:r>
            <a:r>
              <a:rPr sz="210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65" dirty="0">
                <a:solidFill>
                  <a:srgbClr val="000709"/>
                </a:solidFill>
                <a:latin typeface="Tahoma"/>
                <a:cs typeface="Tahoma"/>
              </a:rPr>
              <a:t>plateau,</a:t>
            </a:r>
            <a:r>
              <a:rPr sz="210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40" dirty="0">
                <a:solidFill>
                  <a:srgbClr val="000709"/>
                </a:solidFill>
                <a:latin typeface="Tahoma"/>
                <a:cs typeface="Tahoma"/>
              </a:rPr>
              <a:t>indicating</a:t>
            </a:r>
            <a:r>
              <a:rPr sz="210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90" dirty="0">
                <a:solidFill>
                  <a:srgbClr val="000709"/>
                </a:solidFill>
                <a:latin typeface="Tahoma"/>
                <a:cs typeface="Tahoma"/>
              </a:rPr>
              <a:t>effective </a:t>
            </a:r>
            <a:r>
              <a:rPr sz="2100" spc="-135" dirty="0">
                <a:solidFill>
                  <a:srgbClr val="000709"/>
                </a:solidFill>
                <a:latin typeface="Tahoma"/>
                <a:cs typeface="Tahoma"/>
              </a:rPr>
              <a:t>early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40" dirty="0">
                <a:solidFill>
                  <a:srgbClr val="000709"/>
                </a:solidFill>
                <a:latin typeface="Tahoma"/>
                <a:cs typeface="Tahoma"/>
              </a:rPr>
              <a:t>learning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170" dirty="0">
                <a:solidFill>
                  <a:srgbClr val="000709"/>
                </a:solidFill>
                <a:latin typeface="Tahoma"/>
                <a:cs typeface="Tahoma"/>
              </a:rPr>
              <a:t>and</a:t>
            </a:r>
            <a:r>
              <a:rPr sz="21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100" spc="-75" dirty="0">
                <a:solidFill>
                  <a:srgbClr val="000709"/>
                </a:solidFill>
                <a:latin typeface="Tahoma"/>
                <a:cs typeface="Tahoma"/>
              </a:rPr>
              <a:t>convergence.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8031" y="5292868"/>
            <a:ext cx="2912110" cy="314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6500"/>
              </a:lnSpc>
              <a:spcBef>
                <a:spcPts val="100"/>
              </a:spcBef>
            </a:pPr>
            <a:r>
              <a:rPr sz="2200" spc="-190" dirty="0">
                <a:solidFill>
                  <a:srgbClr val="000709"/>
                </a:solidFill>
                <a:latin typeface="Tahoma"/>
                <a:cs typeface="Tahoma"/>
              </a:rPr>
              <a:t>The</a:t>
            </a:r>
            <a:r>
              <a:rPr sz="220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40" dirty="0">
                <a:solidFill>
                  <a:srgbClr val="000709"/>
                </a:solidFill>
                <a:latin typeface="Tahoma"/>
                <a:cs typeface="Tahoma"/>
              </a:rPr>
              <a:t>close</a:t>
            </a:r>
            <a:r>
              <a:rPr sz="220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40" dirty="0">
                <a:solidFill>
                  <a:srgbClr val="000709"/>
                </a:solidFill>
                <a:latin typeface="Tahoma"/>
                <a:cs typeface="Tahoma"/>
              </a:rPr>
              <a:t>tracking</a:t>
            </a:r>
            <a:r>
              <a:rPr sz="2200" spc="-21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35" dirty="0">
                <a:solidFill>
                  <a:srgbClr val="000709"/>
                </a:solidFill>
                <a:latin typeface="Tahoma"/>
                <a:cs typeface="Tahoma"/>
              </a:rPr>
              <a:t>between </a:t>
            </a:r>
            <a:r>
              <a:rPr sz="2200" spc="-140" dirty="0">
                <a:solidFill>
                  <a:srgbClr val="000709"/>
                </a:solidFill>
                <a:latin typeface="Tahoma"/>
                <a:cs typeface="Tahoma"/>
              </a:rPr>
              <a:t>training</a:t>
            </a:r>
            <a:r>
              <a:rPr sz="220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80" dirty="0">
                <a:solidFill>
                  <a:srgbClr val="000709"/>
                </a:solidFill>
                <a:latin typeface="Tahoma"/>
                <a:cs typeface="Tahoma"/>
              </a:rPr>
              <a:t>and</a:t>
            </a:r>
            <a:r>
              <a:rPr sz="220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50" dirty="0">
                <a:solidFill>
                  <a:srgbClr val="000709"/>
                </a:solidFill>
                <a:latin typeface="Tahoma"/>
                <a:cs typeface="Tahoma"/>
              </a:rPr>
              <a:t>validation</a:t>
            </a:r>
            <a:r>
              <a:rPr sz="2200" spc="-19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000709"/>
                </a:solidFill>
                <a:latin typeface="Tahoma"/>
                <a:cs typeface="Tahoma"/>
              </a:rPr>
              <a:t>loss </a:t>
            </a:r>
            <a:r>
              <a:rPr sz="2200" spc="-125" dirty="0">
                <a:solidFill>
                  <a:srgbClr val="000709"/>
                </a:solidFill>
                <a:latin typeface="Tahoma"/>
                <a:cs typeface="Tahoma"/>
              </a:rPr>
              <a:t>in</a:t>
            </a:r>
            <a:r>
              <a:rPr sz="2200" spc="-21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65" dirty="0">
                <a:solidFill>
                  <a:srgbClr val="000709"/>
                </a:solidFill>
                <a:latin typeface="Tahoma"/>
                <a:cs typeface="Tahoma"/>
              </a:rPr>
              <a:t>ConcatNet</a:t>
            </a:r>
            <a:r>
              <a:rPr sz="22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40" dirty="0">
                <a:solidFill>
                  <a:srgbClr val="000709"/>
                </a:solidFill>
                <a:latin typeface="Tahoma"/>
                <a:cs typeface="Tahoma"/>
              </a:rPr>
              <a:t>could</a:t>
            </a:r>
            <a:r>
              <a:rPr sz="2200" spc="-21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000709"/>
                </a:solidFill>
                <a:latin typeface="Tahoma"/>
                <a:cs typeface="Tahoma"/>
              </a:rPr>
              <a:t>be </a:t>
            </a:r>
            <a:r>
              <a:rPr sz="2200" spc="-135" dirty="0">
                <a:solidFill>
                  <a:srgbClr val="000709"/>
                </a:solidFill>
                <a:latin typeface="Tahoma"/>
                <a:cs typeface="Tahoma"/>
              </a:rPr>
              <a:t>indicative</a:t>
            </a:r>
            <a:r>
              <a:rPr sz="2200" spc="-2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10" dirty="0">
                <a:solidFill>
                  <a:srgbClr val="000709"/>
                </a:solidFill>
                <a:latin typeface="Tahoma"/>
                <a:cs typeface="Tahoma"/>
              </a:rPr>
              <a:t>of</a:t>
            </a:r>
            <a:r>
              <a:rPr sz="2200" spc="-2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000709"/>
                </a:solidFill>
                <a:latin typeface="Tahoma"/>
                <a:cs typeface="Tahoma"/>
              </a:rPr>
              <a:t>better </a:t>
            </a:r>
            <a:r>
              <a:rPr sz="2200" spc="-145" dirty="0">
                <a:solidFill>
                  <a:srgbClr val="000709"/>
                </a:solidFill>
                <a:latin typeface="Tahoma"/>
                <a:cs typeface="Tahoma"/>
              </a:rPr>
              <a:t>generalization</a:t>
            </a:r>
            <a:r>
              <a:rPr sz="220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60" dirty="0">
                <a:solidFill>
                  <a:srgbClr val="000709"/>
                </a:solidFill>
                <a:latin typeface="Tahoma"/>
                <a:cs typeface="Tahoma"/>
              </a:rPr>
              <a:t>compared</a:t>
            </a:r>
            <a:r>
              <a:rPr sz="220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000709"/>
                </a:solidFill>
                <a:latin typeface="Tahoma"/>
                <a:cs typeface="Tahoma"/>
              </a:rPr>
              <a:t>to </a:t>
            </a:r>
            <a:r>
              <a:rPr sz="2200" spc="-170" dirty="0">
                <a:solidFill>
                  <a:srgbClr val="000709"/>
                </a:solidFill>
                <a:latin typeface="Tahoma"/>
                <a:cs typeface="Tahoma"/>
              </a:rPr>
              <a:t>CollabNet,</a:t>
            </a:r>
            <a:r>
              <a:rPr sz="2200" spc="-21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55" dirty="0">
                <a:solidFill>
                  <a:srgbClr val="000709"/>
                </a:solidFill>
                <a:latin typeface="Tahoma"/>
                <a:cs typeface="Tahoma"/>
              </a:rPr>
              <a:t>where</a:t>
            </a:r>
            <a:r>
              <a:rPr sz="220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000709"/>
                </a:solidFill>
                <a:latin typeface="Tahoma"/>
                <a:cs typeface="Tahoma"/>
              </a:rPr>
              <a:t>the</a:t>
            </a:r>
            <a:r>
              <a:rPr sz="2200" spc="-19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25" dirty="0">
                <a:solidFill>
                  <a:srgbClr val="000709"/>
                </a:solidFill>
                <a:latin typeface="Tahoma"/>
                <a:cs typeface="Tahoma"/>
              </a:rPr>
              <a:t>gap </a:t>
            </a:r>
            <a:r>
              <a:rPr sz="2200" spc="-175" dirty="0">
                <a:solidFill>
                  <a:srgbClr val="000709"/>
                </a:solidFill>
                <a:latin typeface="Tahoma"/>
                <a:cs typeface="Tahoma"/>
              </a:rPr>
              <a:t>suggests</a:t>
            </a:r>
            <a:r>
              <a:rPr sz="220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000709"/>
                </a:solidFill>
                <a:latin typeface="Tahoma"/>
                <a:cs typeface="Tahoma"/>
              </a:rPr>
              <a:t>potential </a:t>
            </a:r>
            <a:r>
              <a:rPr sz="2200" spc="-35" dirty="0">
                <a:solidFill>
                  <a:srgbClr val="000709"/>
                </a:solidFill>
                <a:latin typeface="Tahoma"/>
                <a:cs typeface="Tahoma"/>
              </a:rPr>
              <a:t>overfitting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60361" y="4481623"/>
            <a:ext cx="4166870" cy="647700"/>
          </a:xfrm>
          <a:custGeom>
            <a:avLst/>
            <a:gdLst/>
            <a:ahLst/>
            <a:cxnLst/>
            <a:rect l="l" t="t" r="r" b="b"/>
            <a:pathLst>
              <a:path w="4166870" h="647700">
                <a:moveTo>
                  <a:pt x="4091079" y="647247"/>
                </a:moveTo>
                <a:lnTo>
                  <a:pt x="76197" y="647247"/>
                </a:lnTo>
                <a:lnTo>
                  <a:pt x="61264" y="645770"/>
                </a:lnTo>
                <a:lnTo>
                  <a:pt x="22318" y="624929"/>
                </a:lnTo>
                <a:lnTo>
                  <a:pt x="1477" y="585983"/>
                </a:lnTo>
                <a:lnTo>
                  <a:pt x="0" y="571047"/>
                </a:lnTo>
                <a:lnTo>
                  <a:pt x="0" y="76199"/>
                </a:lnTo>
                <a:lnTo>
                  <a:pt x="12802" y="33924"/>
                </a:lnTo>
                <a:lnTo>
                  <a:pt x="47039" y="5800"/>
                </a:lnTo>
                <a:lnTo>
                  <a:pt x="4091077" y="0"/>
                </a:lnTo>
                <a:lnTo>
                  <a:pt x="4106012" y="1477"/>
                </a:lnTo>
                <a:lnTo>
                  <a:pt x="4144958" y="22318"/>
                </a:lnTo>
                <a:lnTo>
                  <a:pt x="4165799" y="61264"/>
                </a:lnTo>
                <a:lnTo>
                  <a:pt x="4166657" y="69932"/>
                </a:lnTo>
                <a:lnTo>
                  <a:pt x="4166657" y="577315"/>
                </a:lnTo>
                <a:lnTo>
                  <a:pt x="4144958" y="624929"/>
                </a:lnTo>
                <a:lnTo>
                  <a:pt x="4106012" y="645770"/>
                </a:lnTo>
                <a:lnTo>
                  <a:pt x="4091079" y="647247"/>
                </a:lnTo>
                <a:close/>
              </a:path>
            </a:pathLst>
          </a:custGeom>
          <a:solidFill>
            <a:srgbClr val="0007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16271" y="4596273"/>
            <a:ext cx="1655445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-140" dirty="0">
                <a:solidFill>
                  <a:srgbClr val="FFFFFF"/>
                </a:solidFill>
                <a:latin typeface="Tahoma"/>
                <a:cs typeface="Tahoma"/>
              </a:rPr>
              <a:t>Generalization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04158" y="5292868"/>
            <a:ext cx="3559810" cy="275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500"/>
              </a:lnSpc>
              <a:spcBef>
                <a:spcPts val="100"/>
              </a:spcBef>
            </a:pPr>
            <a:r>
              <a:rPr sz="2200" spc="-150" dirty="0">
                <a:solidFill>
                  <a:srgbClr val="000709"/>
                </a:solidFill>
                <a:latin typeface="Tahoma"/>
                <a:cs typeface="Tahoma"/>
              </a:rPr>
              <a:t>Both</a:t>
            </a:r>
            <a:r>
              <a:rPr sz="22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55" dirty="0">
                <a:solidFill>
                  <a:srgbClr val="000709"/>
                </a:solidFill>
                <a:latin typeface="Tahoma"/>
                <a:cs typeface="Tahoma"/>
              </a:rPr>
              <a:t>models</a:t>
            </a:r>
            <a:r>
              <a:rPr sz="220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50" dirty="0">
                <a:solidFill>
                  <a:srgbClr val="000709"/>
                </a:solidFill>
                <a:latin typeface="Tahoma"/>
                <a:cs typeface="Tahoma"/>
              </a:rPr>
              <a:t>demonstrate </a:t>
            </a:r>
            <a:r>
              <a:rPr sz="2200" spc="-135" dirty="0">
                <a:solidFill>
                  <a:srgbClr val="000709"/>
                </a:solidFill>
                <a:latin typeface="Tahoma"/>
                <a:cs typeface="Tahoma"/>
              </a:rPr>
              <a:t>stability</a:t>
            </a:r>
            <a:r>
              <a:rPr sz="220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60" dirty="0">
                <a:solidFill>
                  <a:srgbClr val="000709"/>
                </a:solidFill>
                <a:latin typeface="Tahoma"/>
                <a:cs typeface="Tahoma"/>
              </a:rPr>
              <a:t>over</a:t>
            </a:r>
            <a:r>
              <a:rPr sz="2200" spc="-185" dirty="0">
                <a:solidFill>
                  <a:srgbClr val="000709"/>
                </a:solidFill>
                <a:latin typeface="Tahoma"/>
                <a:cs typeface="Tahoma"/>
              </a:rPr>
              <a:t> epochs.</a:t>
            </a:r>
            <a:r>
              <a:rPr sz="220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55" dirty="0">
                <a:solidFill>
                  <a:srgbClr val="000709"/>
                </a:solidFill>
                <a:latin typeface="Tahoma"/>
                <a:cs typeface="Tahoma"/>
              </a:rPr>
              <a:t>However, </a:t>
            </a:r>
            <a:r>
              <a:rPr sz="2200" spc="-145" dirty="0">
                <a:solidFill>
                  <a:srgbClr val="000709"/>
                </a:solidFill>
                <a:latin typeface="Tahoma"/>
                <a:cs typeface="Tahoma"/>
              </a:rPr>
              <a:t>the</a:t>
            </a:r>
            <a:r>
              <a:rPr sz="2200" spc="-22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000709"/>
                </a:solidFill>
                <a:latin typeface="Tahoma"/>
                <a:cs typeface="Tahoma"/>
              </a:rPr>
              <a:t>error</a:t>
            </a:r>
            <a:r>
              <a:rPr sz="220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70" dirty="0">
                <a:solidFill>
                  <a:srgbClr val="000709"/>
                </a:solidFill>
                <a:latin typeface="Tahoma"/>
                <a:cs typeface="Tahoma"/>
              </a:rPr>
              <a:t>graph</a:t>
            </a:r>
            <a:r>
              <a:rPr sz="220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05" dirty="0">
                <a:solidFill>
                  <a:srgbClr val="000709"/>
                </a:solidFill>
                <a:latin typeface="Tahoma"/>
                <a:cs typeface="Tahoma"/>
              </a:rPr>
              <a:t>for</a:t>
            </a:r>
            <a:r>
              <a:rPr sz="220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40" dirty="0">
                <a:solidFill>
                  <a:srgbClr val="000709"/>
                </a:solidFill>
                <a:latin typeface="Tahoma"/>
                <a:cs typeface="Tahoma"/>
              </a:rPr>
              <a:t>ConcatNet </a:t>
            </a:r>
            <a:r>
              <a:rPr sz="2200" spc="-170" dirty="0">
                <a:solidFill>
                  <a:srgbClr val="000709"/>
                </a:solidFill>
                <a:latin typeface="Tahoma"/>
                <a:cs typeface="Tahoma"/>
              </a:rPr>
              <a:t>shows</a:t>
            </a:r>
            <a:r>
              <a:rPr sz="2200" spc="-22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204" dirty="0">
                <a:solidFill>
                  <a:srgbClr val="000709"/>
                </a:solidFill>
                <a:latin typeface="Tahoma"/>
                <a:cs typeface="Tahoma"/>
              </a:rPr>
              <a:t>a</a:t>
            </a:r>
            <a:r>
              <a:rPr sz="2200" spc="-22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000709"/>
                </a:solidFill>
                <a:latin typeface="Tahoma"/>
                <a:cs typeface="Tahoma"/>
              </a:rPr>
              <a:t>stable</a:t>
            </a:r>
            <a:r>
              <a:rPr sz="220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20" dirty="0">
                <a:solidFill>
                  <a:srgbClr val="000709"/>
                </a:solidFill>
                <a:latin typeface="Tahoma"/>
                <a:cs typeface="Tahoma"/>
              </a:rPr>
              <a:t>error</a:t>
            </a:r>
            <a:r>
              <a:rPr sz="2200" spc="-22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40" dirty="0">
                <a:solidFill>
                  <a:srgbClr val="000709"/>
                </a:solidFill>
                <a:latin typeface="Tahoma"/>
                <a:cs typeface="Tahoma"/>
              </a:rPr>
              <a:t>rate</a:t>
            </a:r>
            <a:r>
              <a:rPr sz="220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60" dirty="0">
                <a:solidFill>
                  <a:srgbClr val="000709"/>
                </a:solidFill>
                <a:latin typeface="Tahoma"/>
                <a:cs typeface="Tahoma"/>
              </a:rPr>
              <a:t>over</a:t>
            </a:r>
            <a:r>
              <a:rPr sz="2200" spc="-22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65" dirty="0">
                <a:solidFill>
                  <a:srgbClr val="000709"/>
                </a:solidFill>
                <a:latin typeface="Tahoma"/>
                <a:cs typeface="Tahoma"/>
              </a:rPr>
              <a:t>the </a:t>
            </a:r>
            <a:r>
              <a:rPr sz="2200" spc="-185" dirty="0">
                <a:solidFill>
                  <a:srgbClr val="000709"/>
                </a:solidFill>
                <a:latin typeface="Tahoma"/>
                <a:cs typeface="Tahoma"/>
              </a:rPr>
              <a:t>epochs,</a:t>
            </a:r>
            <a:r>
              <a:rPr sz="2200" spc="-21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45" dirty="0">
                <a:solidFill>
                  <a:srgbClr val="000709"/>
                </a:solidFill>
                <a:latin typeface="Tahoma"/>
                <a:cs typeface="Tahoma"/>
              </a:rPr>
              <a:t>hinting</a:t>
            </a:r>
            <a:r>
              <a:rPr sz="22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50" dirty="0">
                <a:solidFill>
                  <a:srgbClr val="000709"/>
                </a:solidFill>
                <a:latin typeface="Tahoma"/>
                <a:cs typeface="Tahoma"/>
              </a:rPr>
              <a:t>at</a:t>
            </a:r>
            <a:r>
              <a:rPr sz="2200" spc="-204" dirty="0">
                <a:solidFill>
                  <a:srgbClr val="000709"/>
                </a:solidFill>
                <a:latin typeface="Tahoma"/>
                <a:cs typeface="Tahoma"/>
              </a:rPr>
              <a:t> a </a:t>
            </a:r>
            <a:r>
              <a:rPr sz="2200" spc="-80" dirty="0">
                <a:solidFill>
                  <a:srgbClr val="000709"/>
                </a:solidFill>
                <a:latin typeface="Tahoma"/>
                <a:cs typeface="Tahoma"/>
              </a:rPr>
              <a:t>well-</a:t>
            </a:r>
            <a:r>
              <a:rPr sz="2200" spc="-10" dirty="0">
                <a:solidFill>
                  <a:srgbClr val="000709"/>
                </a:solidFill>
                <a:latin typeface="Tahoma"/>
                <a:cs typeface="Tahoma"/>
              </a:rPr>
              <a:t>tuned </a:t>
            </a:r>
            <a:r>
              <a:rPr sz="2200" spc="-175" dirty="0">
                <a:solidFill>
                  <a:srgbClr val="000709"/>
                </a:solidFill>
                <a:latin typeface="Tahoma"/>
                <a:cs typeface="Tahoma"/>
              </a:rPr>
              <a:t>model,</a:t>
            </a:r>
            <a:r>
              <a:rPr sz="22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40" dirty="0">
                <a:solidFill>
                  <a:srgbClr val="000709"/>
                </a:solidFill>
                <a:latin typeface="Tahoma"/>
                <a:cs typeface="Tahoma"/>
              </a:rPr>
              <a:t>potentially</a:t>
            </a:r>
            <a:r>
              <a:rPr sz="22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50" dirty="0">
                <a:solidFill>
                  <a:srgbClr val="000709"/>
                </a:solidFill>
                <a:latin typeface="Tahoma"/>
                <a:cs typeface="Tahoma"/>
              </a:rPr>
              <a:t>more</a:t>
            </a:r>
            <a:r>
              <a:rPr sz="22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175" dirty="0">
                <a:solidFill>
                  <a:srgbClr val="000709"/>
                </a:solidFill>
                <a:latin typeface="Tahoma"/>
                <a:cs typeface="Tahoma"/>
              </a:rPr>
              <a:t>so</a:t>
            </a:r>
            <a:r>
              <a:rPr sz="2200" spc="-204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000709"/>
                </a:solidFill>
                <a:latin typeface="Tahoma"/>
                <a:cs typeface="Tahoma"/>
              </a:rPr>
              <a:t>than </a:t>
            </a:r>
            <a:r>
              <a:rPr sz="2200" spc="-70" dirty="0">
                <a:solidFill>
                  <a:srgbClr val="000709"/>
                </a:solidFill>
                <a:latin typeface="Tahoma"/>
                <a:cs typeface="Tahoma"/>
              </a:rPr>
              <a:t>CollabNet.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761261" y="4481623"/>
            <a:ext cx="4166870" cy="647700"/>
          </a:xfrm>
          <a:custGeom>
            <a:avLst/>
            <a:gdLst/>
            <a:ahLst/>
            <a:cxnLst/>
            <a:rect l="l" t="t" r="r" b="b"/>
            <a:pathLst>
              <a:path w="4166869" h="647700">
                <a:moveTo>
                  <a:pt x="4091079" y="647247"/>
                </a:moveTo>
                <a:lnTo>
                  <a:pt x="76197" y="647247"/>
                </a:lnTo>
                <a:lnTo>
                  <a:pt x="61264" y="645770"/>
                </a:lnTo>
                <a:lnTo>
                  <a:pt x="22318" y="624929"/>
                </a:lnTo>
                <a:lnTo>
                  <a:pt x="1477" y="585983"/>
                </a:lnTo>
                <a:lnTo>
                  <a:pt x="0" y="571047"/>
                </a:lnTo>
                <a:lnTo>
                  <a:pt x="0" y="76199"/>
                </a:lnTo>
                <a:lnTo>
                  <a:pt x="12802" y="33924"/>
                </a:lnTo>
                <a:lnTo>
                  <a:pt x="47039" y="5800"/>
                </a:lnTo>
                <a:lnTo>
                  <a:pt x="4091077" y="0"/>
                </a:lnTo>
                <a:lnTo>
                  <a:pt x="4106013" y="1477"/>
                </a:lnTo>
                <a:lnTo>
                  <a:pt x="4144959" y="22318"/>
                </a:lnTo>
                <a:lnTo>
                  <a:pt x="4165799" y="61264"/>
                </a:lnTo>
                <a:lnTo>
                  <a:pt x="4166657" y="69931"/>
                </a:lnTo>
                <a:lnTo>
                  <a:pt x="4166657" y="577316"/>
                </a:lnTo>
                <a:lnTo>
                  <a:pt x="4144959" y="624929"/>
                </a:lnTo>
                <a:lnTo>
                  <a:pt x="4106013" y="645770"/>
                </a:lnTo>
                <a:lnTo>
                  <a:pt x="4091079" y="647247"/>
                </a:lnTo>
                <a:close/>
              </a:path>
            </a:pathLst>
          </a:custGeom>
          <a:solidFill>
            <a:srgbClr val="0007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846465" y="4596273"/>
            <a:ext cx="1997075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-155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235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50" spc="-110" dirty="0">
                <a:solidFill>
                  <a:srgbClr val="FFFFFF"/>
                </a:solidFill>
                <a:latin typeface="Tahoma"/>
                <a:cs typeface="Tahoma"/>
              </a:rPr>
              <a:t>Stability</a:t>
            </a:r>
            <a:endParaRPr sz="2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24089" y="1315803"/>
            <a:ext cx="15964535" cy="8698230"/>
            <a:chOff x="2324089" y="1315803"/>
            <a:chExt cx="15964535" cy="8698230"/>
          </a:xfrm>
        </p:grpSpPr>
        <p:sp>
          <p:nvSpPr>
            <p:cNvPr id="3" name="object 3"/>
            <p:cNvSpPr/>
            <p:nvPr/>
          </p:nvSpPr>
          <p:spPr>
            <a:xfrm>
              <a:off x="3037331" y="2030095"/>
              <a:ext cx="13291819" cy="6791959"/>
            </a:xfrm>
            <a:custGeom>
              <a:avLst/>
              <a:gdLst/>
              <a:ahLst/>
              <a:cxnLst/>
              <a:rect l="l" t="t" r="r" b="b"/>
              <a:pathLst>
                <a:path w="13291819" h="6791959">
                  <a:moveTo>
                    <a:pt x="13291302" y="6791563"/>
                  </a:moveTo>
                  <a:lnTo>
                    <a:pt x="0" y="6791563"/>
                  </a:lnTo>
                  <a:lnTo>
                    <a:pt x="0" y="0"/>
                  </a:lnTo>
                  <a:lnTo>
                    <a:pt x="13291302" y="0"/>
                  </a:lnTo>
                  <a:lnTo>
                    <a:pt x="13291302" y="6791563"/>
                  </a:lnTo>
                  <a:close/>
                </a:path>
              </a:pathLst>
            </a:custGeom>
            <a:solidFill>
              <a:srgbClr val="000000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37380" y="2030095"/>
              <a:ext cx="13293090" cy="6791959"/>
            </a:xfrm>
            <a:custGeom>
              <a:avLst/>
              <a:gdLst/>
              <a:ahLst/>
              <a:cxnLst/>
              <a:rect l="l" t="t" r="r" b="b"/>
              <a:pathLst>
                <a:path w="13293090" h="6791959">
                  <a:moveTo>
                    <a:pt x="0" y="0"/>
                  </a:moveTo>
                  <a:lnTo>
                    <a:pt x="13293080" y="0"/>
                  </a:lnTo>
                  <a:lnTo>
                    <a:pt x="13293080" y="6791473"/>
                  </a:lnTo>
                  <a:lnTo>
                    <a:pt x="0" y="6791473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62140" y="1469840"/>
              <a:ext cx="13562330" cy="7347584"/>
            </a:xfrm>
            <a:custGeom>
              <a:avLst/>
              <a:gdLst/>
              <a:ahLst/>
              <a:cxnLst/>
              <a:rect l="l" t="t" r="r" b="b"/>
              <a:pathLst>
                <a:path w="13562330" h="7347584">
                  <a:moveTo>
                    <a:pt x="6589917" y="7080829"/>
                  </a:moveTo>
                  <a:lnTo>
                    <a:pt x="391910" y="7347316"/>
                  </a:lnTo>
                  <a:lnTo>
                    <a:pt x="350814" y="7340842"/>
                  </a:lnTo>
                  <a:lnTo>
                    <a:pt x="316577" y="7319839"/>
                  </a:lnTo>
                  <a:lnTo>
                    <a:pt x="292713" y="7287530"/>
                  </a:lnTo>
                  <a:lnTo>
                    <a:pt x="282735" y="7247139"/>
                  </a:lnTo>
                  <a:lnTo>
                    <a:pt x="0" y="671200"/>
                  </a:lnTo>
                  <a:lnTo>
                    <a:pt x="6474" y="630100"/>
                  </a:lnTo>
                  <a:lnTo>
                    <a:pt x="27476" y="595863"/>
                  </a:lnTo>
                  <a:lnTo>
                    <a:pt x="59785" y="571999"/>
                  </a:lnTo>
                  <a:lnTo>
                    <a:pt x="100177" y="562021"/>
                  </a:lnTo>
                  <a:lnTo>
                    <a:pt x="13171809" y="0"/>
                  </a:lnTo>
                  <a:lnTo>
                    <a:pt x="13212908" y="6474"/>
                  </a:lnTo>
                  <a:lnTo>
                    <a:pt x="13247145" y="27477"/>
                  </a:lnTo>
                  <a:lnTo>
                    <a:pt x="13271010" y="59785"/>
                  </a:lnTo>
                  <a:lnTo>
                    <a:pt x="13278618" y="90581"/>
                  </a:lnTo>
                  <a:lnTo>
                    <a:pt x="13562186" y="6685881"/>
                  </a:lnTo>
                  <a:lnTo>
                    <a:pt x="13557249" y="6717215"/>
                  </a:lnTo>
                  <a:lnTo>
                    <a:pt x="13536246" y="6751453"/>
                  </a:lnTo>
                  <a:lnTo>
                    <a:pt x="13503936" y="6775317"/>
                  </a:lnTo>
                  <a:lnTo>
                    <a:pt x="13463548" y="6785294"/>
                  </a:lnTo>
                  <a:lnTo>
                    <a:pt x="6589917" y="7080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62189" y="1487493"/>
              <a:ext cx="13563600" cy="7329805"/>
            </a:xfrm>
            <a:custGeom>
              <a:avLst/>
              <a:gdLst/>
              <a:ahLst/>
              <a:cxnLst/>
              <a:rect l="l" t="t" r="r" b="b"/>
              <a:pathLst>
                <a:path w="13563600" h="7329805">
                  <a:moveTo>
                    <a:pt x="13230945" y="0"/>
                  </a:moveTo>
                  <a:lnTo>
                    <a:pt x="13246967" y="9828"/>
                  </a:lnTo>
                  <a:lnTo>
                    <a:pt x="13270831" y="42136"/>
                  </a:lnTo>
                  <a:lnTo>
                    <a:pt x="13280809" y="82528"/>
                  </a:lnTo>
                  <a:lnTo>
                    <a:pt x="13563541" y="6658378"/>
                  </a:lnTo>
                  <a:lnTo>
                    <a:pt x="13557067" y="6699476"/>
                  </a:lnTo>
                </a:path>
                <a:path w="13563600" h="7329805">
                  <a:moveTo>
                    <a:pt x="391164" y="7329452"/>
                  </a:moveTo>
                  <a:lnTo>
                    <a:pt x="350810" y="7323095"/>
                  </a:lnTo>
                  <a:lnTo>
                    <a:pt x="316573" y="7302092"/>
                  </a:lnTo>
                  <a:lnTo>
                    <a:pt x="292709" y="7269784"/>
                  </a:lnTo>
                  <a:lnTo>
                    <a:pt x="282731" y="7229393"/>
                  </a:lnTo>
                </a:path>
                <a:path w="13563600" h="7329805">
                  <a:moveTo>
                    <a:pt x="0" y="653542"/>
                  </a:moveTo>
                  <a:lnTo>
                    <a:pt x="6474" y="612444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0899" y="1315803"/>
              <a:ext cx="3662424" cy="9443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2108" y="5976776"/>
              <a:ext cx="1367878" cy="3753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2579" y="4131938"/>
              <a:ext cx="2602490" cy="3238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81327" y="5921410"/>
              <a:ext cx="5806671" cy="409238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54725" y="2539134"/>
            <a:ext cx="5926602" cy="9861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pc="500" dirty="0"/>
              <a:t>Limitations</a:t>
            </a:r>
            <a:endParaRPr spc="500" dirty="0"/>
          </a:p>
        </p:txBody>
      </p:sp>
      <p:sp>
        <p:nvSpPr>
          <p:cNvPr id="15" name="object 15"/>
          <p:cNvSpPr txBox="1"/>
          <p:nvPr/>
        </p:nvSpPr>
        <p:spPr>
          <a:xfrm>
            <a:off x="3657600" y="3109789"/>
            <a:ext cx="9795510" cy="4403128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Söhne"/>
              </a:rPr>
              <a:t>Data Privacy and Security</a:t>
            </a:r>
            <a:endParaRPr lang="en-US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Limited access to sensitive user data due to privacy concerns and regulatory restrictions may impact the depth of personalization achievable.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Söhne"/>
              </a:rPr>
              <a:t>Algorithm Bias and Fairness</a:t>
            </a:r>
            <a:endParaRPr lang="en-US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Inherent biases in the recommendation algorithms may lead to unfair or unequal treatment of certain user groups, requiring careful monitoring and mitigation strategies.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Söhne"/>
              </a:rPr>
              <a:t>Scalability and Performance</a:t>
            </a:r>
            <a:endParaRPr lang="en-US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Scaling the recommendation system to accommodate growing user and content volumes while maintaining performance may pose technical challenges.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Söhne"/>
              </a:rPr>
              <a:t>Content Diversity</a:t>
            </a:r>
            <a:endParaRPr lang="en-US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Limited diversity in available content may restrict the variety and relevance of recommendations, affecting user satisfaction and engagement.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tx1"/>
                </a:solidFill>
                <a:effectLst/>
                <a:latin typeface="Söhne"/>
              </a:rPr>
              <a:t>Evaluation Metrics</a:t>
            </a:r>
            <a:endParaRPr lang="en-US" b="0" i="0" u="none" strike="noStrike" dirty="0">
              <a:solidFill>
                <a:schemeClr val="tx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Söhne"/>
              </a:rPr>
              <a:t>Difficulty in objectively evaluating recommendation quality and user satisfaction may hinder accurate performance assessment and improvement efforts.</a:t>
            </a:r>
          </a:p>
        </p:txBody>
      </p:sp>
    </p:spTree>
    <p:extLst>
      <p:ext uri="{BB962C8B-B14F-4D97-AF65-F5344CB8AC3E}">
        <p14:creationId xmlns:p14="http://schemas.microsoft.com/office/powerpoint/2010/main" val="102540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1814" y="3030388"/>
            <a:ext cx="3864610" cy="4226560"/>
            <a:chOff x="2951814" y="3030388"/>
            <a:chExt cx="3864610" cy="4226560"/>
          </a:xfrm>
        </p:grpSpPr>
        <p:sp>
          <p:nvSpPr>
            <p:cNvPr id="3" name="object 3"/>
            <p:cNvSpPr/>
            <p:nvPr/>
          </p:nvSpPr>
          <p:spPr>
            <a:xfrm>
              <a:off x="3465865" y="3097048"/>
              <a:ext cx="3317240" cy="4133215"/>
            </a:xfrm>
            <a:custGeom>
              <a:avLst/>
              <a:gdLst/>
              <a:ahLst/>
              <a:cxnLst/>
              <a:rect l="l" t="t" r="r" b="b"/>
              <a:pathLst>
                <a:path w="3317240" h="4133215">
                  <a:moveTo>
                    <a:pt x="3215499" y="4133137"/>
                  </a:moveTo>
                  <a:lnTo>
                    <a:pt x="101375" y="4133137"/>
                  </a:lnTo>
                  <a:lnTo>
                    <a:pt x="64634" y="4125720"/>
                  </a:lnTo>
                  <a:lnTo>
                    <a:pt x="30996" y="4103040"/>
                  </a:lnTo>
                  <a:lnTo>
                    <a:pt x="8316" y="4069402"/>
                  </a:lnTo>
                  <a:lnTo>
                    <a:pt x="0" y="4028209"/>
                  </a:lnTo>
                  <a:lnTo>
                    <a:pt x="0" y="105827"/>
                  </a:lnTo>
                  <a:lnTo>
                    <a:pt x="8316" y="64635"/>
                  </a:lnTo>
                  <a:lnTo>
                    <a:pt x="30996" y="30996"/>
                  </a:lnTo>
                  <a:lnTo>
                    <a:pt x="64634" y="8316"/>
                  </a:lnTo>
                  <a:lnTo>
                    <a:pt x="105827" y="0"/>
                  </a:lnTo>
                  <a:lnTo>
                    <a:pt x="3211047" y="0"/>
                  </a:lnTo>
                  <a:lnTo>
                    <a:pt x="3252240" y="8316"/>
                  </a:lnTo>
                  <a:lnTo>
                    <a:pt x="3285878" y="30996"/>
                  </a:lnTo>
                  <a:lnTo>
                    <a:pt x="3308558" y="64635"/>
                  </a:lnTo>
                  <a:lnTo>
                    <a:pt x="3316875" y="105827"/>
                  </a:lnTo>
                  <a:lnTo>
                    <a:pt x="3316875" y="4028209"/>
                  </a:lnTo>
                  <a:lnTo>
                    <a:pt x="3308558" y="4069402"/>
                  </a:lnTo>
                  <a:lnTo>
                    <a:pt x="3285878" y="4103040"/>
                  </a:lnTo>
                  <a:lnTo>
                    <a:pt x="3252240" y="4125720"/>
                  </a:lnTo>
                  <a:lnTo>
                    <a:pt x="3215499" y="41331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65864" y="3097063"/>
              <a:ext cx="3284220" cy="4093210"/>
            </a:xfrm>
            <a:custGeom>
              <a:avLst/>
              <a:gdLst/>
              <a:ahLst/>
              <a:cxnLst/>
              <a:rect l="l" t="t" r="r" b="b"/>
              <a:pathLst>
                <a:path w="3284220" h="4093209">
                  <a:moveTo>
                    <a:pt x="3178972" y="0"/>
                  </a:moveTo>
                  <a:lnTo>
                    <a:pt x="3219753" y="8233"/>
                  </a:lnTo>
                  <a:lnTo>
                    <a:pt x="3253056" y="30686"/>
                  </a:lnTo>
                  <a:lnTo>
                    <a:pt x="3275509" y="63989"/>
                  </a:lnTo>
                  <a:lnTo>
                    <a:pt x="3283743" y="104770"/>
                  </a:lnTo>
                  <a:lnTo>
                    <a:pt x="3283743" y="3987970"/>
                  </a:lnTo>
                  <a:lnTo>
                    <a:pt x="3275509" y="4028752"/>
                  </a:lnTo>
                  <a:lnTo>
                    <a:pt x="3253056" y="4062055"/>
                  </a:lnTo>
                  <a:lnTo>
                    <a:pt x="3219753" y="4084508"/>
                  </a:lnTo>
                  <a:lnTo>
                    <a:pt x="3178972" y="4092742"/>
                  </a:lnTo>
                </a:path>
                <a:path w="3284220" h="4093209">
                  <a:moveTo>
                    <a:pt x="30686" y="4062055"/>
                  </a:moveTo>
                  <a:lnTo>
                    <a:pt x="8233" y="4028752"/>
                  </a:lnTo>
                  <a:lnTo>
                    <a:pt x="0" y="3987971"/>
                  </a:lnTo>
                </a:path>
              </a:pathLst>
            </a:custGeom>
            <a:ln w="133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51814" y="3360253"/>
              <a:ext cx="1066165" cy="1066165"/>
            </a:xfrm>
            <a:custGeom>
              <a:avLst/>
              <a:gdLst/>
              <a:ahLst/>
              <a:cxnLst/>
              <a:rect l="l" t="t" r="r" b="b"/>
              <a:pathLst>
                <a:path w="1066164" h="1066164">
                  <a:moveTo>
                    <a:pt x="533053" y="1066104"/>
                  </a:moveTo>
                  <a:lnTo>
                    <a:pt x="484533" y="1063926"/>
                  </a:lnTo>
                  <a:lnTo>
                    <a:pt x="437235" y="1057516"/>
                  </a:lnTo>
                  <a:lnTo>
                    <a:pt x="391346" y="1047063"/>
                  </a:lnTo>
                  <a:lnTo>
                    <a:pt x="347053" y="1032755"/>
                  </a:lnTo>
                  <a:lnTo>
                    <a:pt x="304545" y="1014781"/>
                  </a:lnTo>
                  <a:lnTo>
                    <a:pt x="264010" y="993327"/>
                  </a:lnTo>
                  <a:lnTo>
                    <a:pt x="225637" y="968583"/>
                  </a:lnTo>
                  <a:lnTo>
                    <a:pt x="189613" y="940737"/>
                  </a:lnTo>
                  <a:lnTo>
                    <a:pt x="156127" y="909977"/>
                  </a:lnTo>
                  <a:lnTo>
                    <a:pt x="125367" y="876491"/>
                  </a:lnTo>
                  <a:lnTo>
                    <a:pt x="97521" y="840467"/>
                  </a:lnTo>
                  <a:lnTo>
                    <a:pt x="72777" y="802094"/>
                  </a:lnTo>
                  <a:lnTo>
                    <a:pt x="51323" y="761559"/>
                  </a:lnTo>
                  <a:lnTo>
                    <a:pt x="33349" y="719051"/>
                  </a:lnTo>
                  <a:lnTo>
                    <a:pt x="19041" y="674759"/>
                  </a:lnTo>
                  <a:lnTo>
                    <a:pt x="8588" y="628869"/>
                  </a:lnTo>
                  <a:lnTo>
                    <a:pt x="2178" y="581571"/>
                  </a:lnTo>
                  <a:lnTo>
                    <a:pt x="0" y="533050"/>
                  </a:lnTo>
                  <a:lnTo>
                    <a:pt x="2178" y="484533"/>
                  </a:lnTo>
                  <a:lnTo>
                    <a:pt x="8588" y="437235"/>
                  </a:lnTo>
                  <a:lnTo>
                    <a:pt x="19041" y="391346"/>
                  </a:lnTo>
                  <a:lnTo>
                    <a:pt x="33349" y="347053"/>
                  </a:lnTo>
                  <a:lnTo>
                    <a:pt x="51323" y="304545"/>
                  </a:lnTo>
                  <a:lnTo>
                    <a:pt x="72777" y="264010"/>
                  </a:lnTo>
                  <a:lnTo>
                    <a:pt x="97521" y="225637"/>
                  </a:lnTo>
                  <a:lnTo>
                    <a:pt x="125367" y="189613"/>
                  </a:lnTo>
                  <a:lnTo>
                    <a:pt x="156127" y="156127"/>
                  </a:lnTo>
                  <a:lnTo>
                    <a:pt x="189613" y="125367"/>
                  </a:lnTo>
                  <a:lnTo>
                    <a:pt x="225637" y="97521"/>
                  </a:lnTo>
                  <a:lnTo>
                    <a:pt x="264010" y="72777"/>
                  </a:lnTo>
                  <a:lnTo>
                    <a:pt x="304545" y="51323"/>
                  </a:lnTo>
                  <a:lnTo>
                    <a:pt x="347053" y="33349"/>
                  </a:lnTo>
                  <a:lnTo>
                    <a:pt x="391346" y="19041"/>
                  </a:lnTo>
                  <a:lnTo>
                    <a:pt x="437235" y="8588"/>
                  </a:lnTo>
                  <a:lnTo>
                    <a:pt x="484533" y="2178"/>
                  </a:lnTo>
                  <a:lnTo>
                    <a:pt x="533052" y="0"/>
                  </a:lnTo>
                  <a:lnTo>
                    <a:pt x="581571" y="2178"/>
                  </a:lnTo>
                  <a:lnTo>
                    <a:pt x="628869" y="8588"/>
                  </a:lnTo>
                  <a:lnTo>
                    <a:pt x="674758" y="19041"/>
                  </a:lnTo>
                  <a:lnTo>
                    <a:pt x="719051" y="33349"/>
                  </a:lnTo>
                  <a:lnTo>
                    <a:pt x="761559" y="51323"/>
                  </a:lnTo>
                  <a:lnTo>
                    <a:pt x="802094" y="72777"/>
                  </a:lnTo>
                  <a:lnTo>
                    <a:pt x="840467" y="97521"/>
                  </a:lnTo>
                  <a:lnTo>
                    <a:pt x="876491" y="125367"/>
                  </a:lnTo>
                  <a:lnTo>
                    <a:pt x="909977" y="156127"/>
                  </a:lnTo>
                  <a:lnTo>
                    <a:pt x="940737" y="189613"/>
                  </a:lnTo>
                  <a:lnTo>
                    <a:pt x="968583" y="225637"/>
                  </a:lnTo>
                  <a:lnTo>
                    <a:pt x="993327" y="264010"/>
                  </a:lnTo>
                  <a:lnTo>
                    <a:pt x="1014781" y="304545"/>
                  </a:lnTo>
                  <a:lnTo>
                    <a:pt x="1032755" y="347053"/>
                  </a:lnTo>
                  <a:lnTo>
                    <a:pt x="1047063" y="391346"/>
                  </a:lnTo>
                  <a:lnTo>
                    <a:pt x="1057516" y="437235"/>
                  </a:lnTo>
                  <a:lnTo>
                    <a:pt x="1063926" y="484533"/>
                  </a:lnTo>
                  <a:lnTo>
                    <a:pt x="1066104" y="533052"/>
                  </a:lnTo>
                  <a:lnTo>
                    <a:pt x="1063926" y="581571"/>
                  </a:lnTo>
                  <a:lnTo>
                    <a:pt x="1057516" y="628869"/>
                  </a:lnTo>
                  <a:lnTo>
                    <a:pt x="1047063" y="674759"/>
                  </a:lnTo>
                  <a:lnTo>
                    <a:pt x="1032755" y="719051"/>
                  </a:lnTo>
                  <a:lnTo>
                    <a:pt x="1014781" y="761559"/>
                  </a:lnTo>
                  <a:lnTo>
                    <a:pt x="993327" y="802094"/>
                  </a:lnTo>
                  <a:lnTo>
                    <a:pt x="968583" y="840467"/>
                  </a:lnTo>
                  <a:lnTo>
                    <a:pt x="940737" y="876491"/>
                  </a:lnTo>
                  <a:lnTo>
                    <a:pt x="909977" y="909977"/>
                  </a:lnTo>
                  <a:lnTo>
                    <a:pt x="876491" y="940737"/>
                  </a:lnTo>
                  <a:lnTo>
                    <a:pt x="840467" y="968583"/>
                  </a:lnTo>
                  <a:lnTo>
                    <a:pt x="802094" y="993327"/>
                  </a:lnTo>
                  <a:lnTo>
                    <a:pt x="761559" y="1014781"/>
                  </a:lnTo>
                  <a:lnTo>
                    <a:pt x="719051" y="1032755"/>
                  </a:lnTo>
                  <a:lnTo>
                    <a:pt x="674758" y="1047063"/>
                  </a:lnTo>
                  <a:lnTo>
                    <a:pt x="628869" y="1057516"/>
                  </a:lnTo>
                  <a:lnTo>
                    <a:pt x="581571" y="1063926"/>
                  </a:lnTo>
                  <a:lnTo>
                    <a:pt x="533053" y="1066104"/>
                  </a:lnTo>
                  <a:close/>
                </a:path>
              </a:pathLst>
            </a:custGeom>
            <a:solidFill>
              <a:srgbClr val="000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9514" y="3373255"/>
              <a:ext cx="1461612" cy="157230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7254563" y="3045774"/>
            <a:ext cx="3864610" cy="4211320"/>
            <a:chOff x="7254563" y="3045774"/>
            <a:chExt cx="3864610" cy="4211320"/>
          </a:xfrm>
        </p:grpSpPr>
        <p:sp>
          <p:nvSpPr>
            <p:cNvPr id="8" name="object 8"/>
            <p:cNvSpPr/>
            <p:nvPr/>
          </p:nvSpPr>
          <p:spPr>
            <a:xfrm>
              <a:off x="7768613" y="3097048"/>
              <a:ext cx="3317240" cy="4133215"/>
            </a:xfrm>
            <a:custGeom>
              <a:avLst/>
              <a:gdLst/>
              <a:ahLst/>
              <a:cxnLst/>
              <a:rect l="l" t="t" r="r" b="b"/>
              <a:pathLst>
                <a:path w="3317240" h="4133215">
                  <a:moveTo>
                    <a:pt x="3215500" y="4133137"/>
                  </a:moveTo>
                  <a:lnTo>
                    <a:pt x="101375" y="4133137"/>
                  </a:lnTo>
                  <a:lnTo>
                    <a:pt x="64634" y="4125720"/>
                  </a:lnTo>
                  <a:lnTo>
                    <a:pt x="30995" y="4103040"/>
                  </a:lnTo>
                  <a:lnTo>
                    <a:pt x="8316" y="4069402"/>
                  </a:lnTo>
                  <a:lnTo>
                    <a:pt x="0" y="4028210"/>
                  </a:lnTo>
                  <a:lnTo>
                    <a:pt x="0" y="105826"/>
                  </a:lnTo>
                  <a:lnTo>
                    <a:pt x="8316" y="64635"/>
                  </a:lnTo>
                  <a:lnTo>
                    <a:pt x="30995" y="30996"/>
                  </a:lnTo>
                  <a:lnTo>
                    <a:pt x="64634" y="8316"/>
                  </a:lnTo>
                  <a:lnTo>
                    <a:pt x="105827" y="0"/>
                  </a:lnTo>
                  <a:lnTo>
                    <a:pt x="3211047" y="0"/>
                  </a:lnTo>
                  <a:lnTo>
                    <a:pt x="3252240" y="8316"/>
                  </a:lnTo>
                  <a:lnTo>
                    <a:pt x="3285879" y="30996"/>
                  </a:lnTo>
                  <a:lnTo>
                    <a:pt x="3308558" y="64635"/>
                  </a:lnTo>
                  <a:lnTo>
                    <a:pt x="3316875" y="105826"/>
                  </a:lnTo>
                  <a:lnTo>
                    <a:pt x="3316875" y="4028210"/>
                  </a:lnTo>
                  <a:lnTo>
                    <a:pt x="3308558" y="4069402"/>
                  </a:lnTo>
                  <a:lnTo>
                    <a:pt x="3285879" y="4103040"/>
                  </a:lnTo>
                  <a:lnTo>
                    <a:pt x="3252240" y="4125720"/>
                  </a:lnTo>
                  <a:lnTo>
                    <a:pt x="3215500" y="41331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76846" y="3112449"/>
              <a:ext cx="3275965" cy="4077970"/>
            </a:xfrm>
            <a:custGeom>
              <a:avLst/>
              <a:gdLst/>
              <a:ahLst/>
              <a:cxnLst/>
              <a:rect l="l" t="t" r="r" b="b"/>
              <a:pathLst>
                <a:path w="3275965" h="4077970">
                  <a:moveTo>
                    <a:pt x="3222129" y="0"/>
                  </a:moveTo>
                  <a:lnTo>
                    <a:pt x="3244823" y="15300"/>
                  </a:lnTo>
                  <a:lnTo>
                    <a:pt x="3267276" y="48603"/>
                  </a:lnTo>
                  <a:lnTo>
                    <a:pt x="3275509" y="89384"/>
                  </a:lnTo>
                  <a:lnTo>
                    <a:pt x="3275509" y="3972584"/>
                  </a:lnTo>
                  <a:lnTo>
                    <a:pt x="3267276" y="4013366"/>
                  </a:lnTo>
                  <a:lnTo>
                    <a:pt x="3244823" y="4046669"/>
                  </a:lnTo>
                  <a:lnTo>
                    <a:pt x="3211520" y="4069122"/>
                  </a:lnTo>
                  <a:lnTo>
                    <a:pt x="3202846" y="4070873"/>
                  </a:lnTo>
                </a:path>
                <a:path w="3275965" h="4077970">
                  <a:moveTo>
                    <a:pt x="96537" y="4077356"/>
                  </a:moveTo>
                  <a:lnTo>
                    <a:pt x="55755" y="4069122"/>
                  </a:lnTo>
                  <a:lnTo>
                    <a:pt x="22453" y="4046669"/>
                  </a:lnTo>
                  <a:lnTo>
                    <a:pt x="0" y="4013366"/>
                  </a:lnTo>
                </a:path>
              </a:pathLst>
            </a:custGeom>
            <a:ln w="133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54563" y="3360253"/>
              <a:ext cx="1066165" cy="1066165"/>
            </a:xfrm>
            <a:custGeom>
              <a:avLst/>
              <a:gdLst/>
              <a:ahLst/>
              <a:cxnLst/>
              <a:rect l="l" t="t" r="r" b="b"/>
              <a:pathLst>
                <a:path w="1066165" h="1066164">
                  <a:moveTo>
                    <a:pt x="533052" y="1066104"/>
                  </a:moveTo>
                  <a:lnTo>
                    <a:pt x="484533" y="1063926"/>
                  </a:lnTo>
                  <a:lnTo>
                    <a:pt x="437235" y="1057516"/>
                  </a:lnTo>
                  <a:lnTo>
                    <a:pt x="391345" y="1047063"/>
                  </a:lnTo>
                  <a:lnTo>
                    <a:pt x="347052" y="1032755"/>
                  </a:lnTo>
                  <a:lnTo>
                    <a:pt x="304545" y="1014781"/>
                  </a:lnTo>
                  <a:lnTo>
                    <a:pt x="264010" y="993327"/>
                  </a:lnTo>
                  <a:lnTo>
                    <a:pt x="225637" y="968583"/>
                  </a:lnTo>
                  <a:lnTo>
                    <a:pt x="189613" y="940737"/>
                  </a:lnTo>
                  <a:lnTo>
                    <a:pt x="156127" y="909977"/>
                  </a:lnTo>
                  <a:lnTo>
                    <a:pt x="125367" y="876491"/>
                  </a:lnTo>
                  <a:lnTo>
                    <a:pt x="97521" y="840467"/>
                  </a:lnTo>
                  <a:lnTo>
                    <a:pt x="72777" y="802094"/>
                  </a:lnTo>
                  <a:lnTo>
                    <a:pt x="51323" y="761559"/>
                  </a:lnTo>
                  <a:lnTo>
                    <a:pt x="33349" y="719051"/>
                  </a:lnTo>
                  <a:lnTo>
                    <a:pt x="19041" y="674759"/>
                  </a:lnTo>
                  <a:lnTo>
                    <a:pt x="8588" y="628869"/>
                  </a:lnTo>
                  <a:lnTo>
                    <a:pt x="2178" y="581571"/>
                  </a:lnTo>
                  <a:lnTo>
                    <a:pt x="0" y="533052"/>
                  </a:lnTo>
                  <a:lnTo>
                    <a:pt x="2178" y="484533"/>
                  </a:lnTo>
                  <a:lnTo>
                    <a:pt x="8588" y="437235"/>
                  </a:lnTo>
                  <a:lnTo>
                    <a:pt x="19041" y="391346"/>
                  </a:lnTo>
                  <a:lnTo>
                    <a:pt x="33349" y="347053"/>
                  </a:lnTo>
                  <a:lnTo>
                    <a:pt x="51323" y="304545"/>
                  </a:lnTo>
                  <a:lnTo>
                    <a:pt x="72777" y="264010"/>
                  </a:lnTo>
                  <a:lnTo>
                    <a:pt x="97521" y="225637"/>
                  </a:lnTo>
                  <a:lnTo>
                    <a:pt x="125367" y="189613"/>
                  </a:lnTo>
                  <a:lnTo>
                    <a:pt x="156127" y="156127"/>
                  </a:lnTo>
                  <a:lnTo>
                    <a:pt x="189613" y="125367"/>
                  </a:lnTo>
                  <a:lnTo>
                    <a:pt x="225637" y="97521"/>
                  </a:lnTo>
                  <a:lnTo>
                    <a:pt x="264010" y="72777"/>
                  </a:lnTo>
                  <a:lnTo>
                    <a:pt x="304545" y="51323"/>
                  </a:lnTo>
                  <a:lnTo>
                    <a:pt x="347052" y="33349"/>
                  </a:lnTo>
                  <a:lnTo>
                    <a:pt x="391345" y="19041"/>
                  </a:lnTo>
                  <a:lnTo>
                    <a:pt x="437235" y="8588"/>
                  </a:lnTo>
                  <a:lnTo>
                    <a:pt x="484533" y="2178"/>
                  </a:lnTo>
                  <a:lnTo>
                    <a:pt x="533052" y="0"/>
                  </a:lnTo>
                  <a:lnTo>
                    <a:pt x="581570" y="2178"/>
                  </a:lnTo>
                  <a:lnTo>
                    <a:pt x="628869" y="8588"/>
                  </a:lnTo>
                  <a:lnTo>
                    <a:pt x="674758" y="19041"/>
                  </a:lnTo>
                  <a:lnTo>
                    <a:pt x="719051" y="33349"/>
                  </a:lnTo>
                  <a:lnTo>
                    <a:pt x="761559" y="51323"/>
                  </a:lnTo>
                  <a:lnTo>
                    <a:pt x="802094" y="72777"/>
                  </a:lnTo>
                  <a:lnTo>
                    <a:pt x="840467" y="97521"/>
                  </a:lnTo>
                  <a:lnTo>
                    <a:pt x="876491" y="125367"/>
                  </a:lnTo>
                  <a:lnTo>
                    <a:pt x="909977" y="156127"/>
                  </a:lnTo>
                  <a:lnTo>
                    <a:pt x="940737" y="189613"/>
                  </a:lnTo>
                  <a:lnTo>
                    <a:pt x="968583" y="225637"/>
                  </a:lnTo>
                  <a:lnTo>
                    <a:pt x="993327" y="264010"/>
                  </a:lnTo>
                  <a:lnTo>
                    <a:pt x="1014780" y="304545"/>
                  </a:lnTo>
                  <a:lnTo>
                    <a:pt x="1032755" y="347053"/>
                  </a:lnTo>
                  <a:lnTo>
                    <a:pt x="1047063" y="391346"/>
                  </a:lnTo>
                  <a:lnTo>
                    <a:pt x="1057516" y="437235"/>
                  </a:lnTo>
                  <a:lnTo>
                    <a:pt x="1063926" y="484533"/>
                  </a:lnTo>
                  <a:lnTo>
                    <a:pt x="1066104" y="533052"/>
                  </a:lnTo>
                  <a:lnTo>
                    <a:pt x="1063926" y="581571"/>
                  </a:lnTo>
                  <a:lnTo>
                    <a:pt x="1057516" y="628869"/>
                  </a:lnTo>
                  <a:lnTo>
                    <a:pt x="1047063" y="674759"/>
                  </a:lnTo>
                  <a:lnTo>
                    <a:pt x="1032755" y="719051"/>
                  </a:lnTo>
                  <a:lnTo>
                    <a:pt x="1014780" y="761559"/>
                  </a:lnTo>
                  <a:lnTo>
                    <a:pt x="993327" y="802094"/>
                  </a:lnTo>
                  <a:lnTo>
                    <a:pt x="968583" y="840467"/>
                  </a:lnTo>
                  <a:lnTo>
                    <a:pt x="940737" y="876491"/>
                  </a:lnTo>
                  <a:lnTo>
                    <a:pt x="909977" y="909977"/>
                  </a:lnTo>
                  <a:lnTo>
                    <a:pt x="876491" y="940737"/>
                  </a:lnTo>
                  <a:lnTo>
                    <a:pt x="840467" y="968583"/>
                  </a:lnTo>
                  <a:lnTo>
                    <a:pt x="802094" y="993327"/>
                  </a:lnTo>
                  <a:lnTo>
                    <a:pt x="761559" y="1014781"/>
                  </a:lnTo>
                  <a:lnTo>
                    <a:pt x="719051" y="1032755"/>
                  </a:lnTo>
                  <a:lnTo>
                    <a:pt x="674758" y="1047063"/>
                  </a:lnTo>
                  <a:lnTo>
                    <a:pt x="628869" y="1057516"/>
                  </a:lnTo>
                  <a:lnTo>
                    <a:pt x="581570" y="1063926"/>
                  </a:lnTo>
                  <a:lnTo>
                    <a:pt x="533052" y="1066104"/>
                  </a:lnTo>
                  <a:close/>
                </a:path>
              </a:pathLst>
            </a:custGeom>
            <a:solidFill>
              <a:srgbClr val="000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538261" y="3036176"/>
            <a:ext cx="3864610" cy="4220845"/>
            <a:chOff x="11538261" y="3036176"/>
            <a:chExt cx="3864610" cy="4220845"/>
          </a:xfrm>
        </p:grpSpPr>
        <p:sp>
          <p:nvSpPr>
            <p:cNvPr id="12" name="object 12"/>
            <p:cNvSpPr/>
            <p:nvPr/>
          </p:nvSpPr>
          <p:spPr>
            <a:xfrm>
              <a:off x="12052312" y="3097047"/>
              <a:ext cx="3317240" cy="4133215"/>
            </a:xfrm>
            <a:custGeom>
              <a:avLst/>
              <a:gdLst/>
              <a:ahLst/>
              <a:cxnLst/>
              <a:rect l="l" t="t" r="r" b="b"/>
              <a:pathLst>
                <a:path w="3317240" h="4133215">
                  <a:moveTo>
                    <a:pt x="3215500" y="4133137"/>
                  </a:moveTo>
                  <a:lnTo>
                    <a:pt x="101374" y="4133137"/>
                  </a:lnTo>
                  <a:lnTo>
                    <a:pt x="64634" y="4125720"/>
                  </a:lnTo>
                  <a:lnTo>
                    <a:pt x="30995" y="4103040"/>
                  </a:lnTo>
                  <a:lnTo>
                    <a:pt x="8316" y="4069402"/>
                  </a:lnTo>
                  <a:lnTo>
                    <a:pt x="0" y="4028210"/>
                  </a:lnTo>
                  <a:lnTo>
                    <a:pt x="0" y="105826"/>
                  </a:lnTo>
                  <a:lnTo>
                    <a:pt x="8316" y="64635"/>
                  </a:lnTo>
                  <a:lnTo>
                    <a:pt x="30995" y="30996"/>
                  </a:lnTo>
                  <a:lnTo>
                    <a:pt x="64634" y="8316"/>
                  </a:lnTo>
                  <a:lnTo>
                    <a:pt x="105827" y="0"/>
                  </a:lnTo>
                  <a:lnTo>
                    <a:pt x="3211047" y="0"/>
                  </a:lnTo>
                  <a:lnTo>
                    <a:pt x="3252240" y="8316"/>
                  </a:lnTo>
                  <a:lnTo>
                    <a:pt x="3285879" y="30996"/>
                  </a:lnTo>
                  <a:lnTo>
                    <a:pt x="3308558" y="64635"/>
                  </a:lnTo>
                  <a:lnTo>
                    <a:pt x="3316875" y="105826"/>
                  </a:lnTo>
                  <a:lnTo>
                    <a:pt x="3316875" y="4028210"/>
                  </a:lnTo>
                  <a:lnTo>
                    <a:pt x="3308558" y="4069402"/>
                  </a:lnTo>
                  <a:lnTo>
                    <a:pt x="3285879" y="4103040"/>
                  </a:lnTo>
                  <a:lnTo>
                    <a:pt x="3252240" y="4125720"/>
                  </a:lnTo>
                  <a:lnTo>
                    <a:pt x="3215500" y="41331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082999" y="3102851"/>
              <a:ext cx="3253104" cy="4087495"/>
            </a:xfrm>
            <a:custGeom>
              <a:avLst/>
              <a:gdLst/>
              <a:ahLst/>
              <a:cxnLst/>
              <a:rect l="l" t="t" r="r" b="b"/>
              <a:pathLst>
                <a:path w="3253105" h="4087495">
                  <a:moveTo>
                    <a:pt x="3176955" y="0"/>
                  </a:moveTo>
                  <a:lnTo>
                    <a:pt x="3189067" y="2445"/>
                  </a:lnTo>
                  <a:lnTo>
                    <a:pt x="3222369" y="24898"/>
                  </a:lnTo>
                  <a:lnTo>
                    <a:pt x="3244823" y="58201"/>
                  </a:lnTo>
                  <a:lnTo>
                    <a:pt x="3253056" y="98982"/>
                  </a:lnTo>
                  <a:lnTo>
                    <a:pt x="3253056" y="3982182"/>
                  </a:lnTo>
                  <a:lnTo>
                    <a:pt x="3244823" y="4022964"/>
                  </a:lnTo>
                  <a:lnTo>
                    <a:pt x="3222369" y="4056267"/>
                  </a:lnTo>
                  <a:lnTo>
                    <a:pt x="3189067" y="4078720"/>
                  </a:lnTo>
                  <a:lnTo>
                    <a:pt x="3162558" y="4084072"/>
                  </a:lnTo>
                </a:path>
                <a:path w="3253105" h="4087495">
                  <a:moveTo>
                    <a:pt x="74083" y="4086954"/>
                  </a:moveTo>
                  <a:lnTo>
                    <a:pt x="33302" y="4078720"/>
                  </a:lnTo>
                  <a:lnTo>
                    <a:pt x="0" y="4056267"/>
                  </a:lnTo>
                </a:path>
              </a:pathLst>
            </a:custGeom>
            <a:ln w="133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38261" y="3360253"/>
              <a:ext cx="1066165" cy="1066165"/>
            </a:xfrm>
            <a:custGeom>
              <a:avLst/>
              <a:gdLst/>
              <a:ahLst/>
              <a:cxnLst/>
              <a:rect l="l" t="t" r="r" b="b"/>
              <a:pathLst>
                <a:path w="1066165" h="1066164">
                  <a:moveTo>
                    <a:pt x="533053" y="1066104"/>
                  </a:moveTo>
                  <a:lnTo>
                    <a:pt x="484533" y="1063926"/>
                  </a:lnTo>
                  <a:lnTo>
                    <a:pt x="437235" y="1057516"/>
                  </a:lnTo>
                  <a:lnTo>
                    <a:pt x="391345" y="1047063"/>
                  </a:lnTo>
                  <a:lnTo>
                    <a:pt x="347053" y="1032755"/>
                  </a:lnTo>
                  <a:lnTo>
                    <a:pt x="304545" y="1014781"/>
                  </a:lnTo>
                  <a:lnTo>
                    <a:pt x="264010" y="993327"/>
                  </a:lnTo>
                  <a:lnTo>
                    <a:pt x="225637" y="968583"/>
                  </a:lnTo>
                  <a:lnTo>
                    <a:pt x="189613" y="940737"/>
                  </a:lnTo>
                  <a:lnTo>
                    <a:pt x="156127" y="909977"/>
                  </a:lnTo>
                  <a:lnTo>
                    <a:pt x="125367" y="876491"/>
                  </a:lnTo>
                  <a:lnTo>
                    <a:pt x="97520" y="840467"/>
                  </a:lnTo>
                  <a:lnTo>
                    <a:pt x="72777" y="802094"/>
                  </a:lnTo>
                  <a:lnTo>
                    <a:pt x="51323" y="761559"/>
                  </a:lnTo>
                  <a:lnTo>
                    <a:pt x="33348" y="719051"/>
                  </a:lnTo>
                  <a:lnTo>
                    <a:pt x="19040" y="674759"/>
                  </a:lnTo>
                  <a:lnTo>
                    <a:pt x="8588" y="628869"/>
                  </a:lnTo>
                  <a:lnTo>
                    <a:pt x="2178" y="581571"/>
                  </a:lnTo>
                  <a:lnTo>
                    <a:pt x="0" y="533048"/>
                  </a:lnTo>
                  <a:lnTo>
                    <a:pt x="2178" y="484533"/>
                  </a:lnTo>
                  <a:lnTo>
                    <a:pt x="8588" y="437235"/>
                  </a:lnTo>
                  <a:lnTo>
                    <a:pt x="19040" y="391346"/>
                  </a:lnTo>
                  <a:lnTo>
                    <a:pt x="33348" y="347053"/>
                  </a:lnTo>
                  <a:lnTo>
                    <a:pt x="51323" y="304545"/>
                  </a:lnTo>
                  <a:lnTo>
                    <a:pt x="72777" y="264010"/>
                  </a:lnTo>
                  <a:lnTo>
                    <a:pt x="97520" y="225637"/>
                  </a:lnTo>
                  <a:lnTo>
                    <a:pt x="125367" y="189613"/>
                  </a:lnTo>
                  <a:lnTo>
                    <a:pt x="156127" y="156127"/>
                  </a:lnTo>
                  <a:lnTo>
                    <a:pt x="189613" y="125367"/>
                  </a:lnTo>
                  <a:lnTo>
                    <a:pt x="225637" y="97521"/>
                  </a:lnTo>
                  <a:lnTo>
                    <a:pt x="264010" y="72777"/>
                  </a:lnTo>
                  <a:lnTo>
                    <a:pt x="304545" y="51323"/>
                  </a:lnTo>
                  <a:lnTo>
                    <a:pt x="347053" y="33349"/>
                  </a:lnTo>
                  <a:lnTo>
                    <a:pt x="391345" y="19041"/>
                  </a:lnTo>
                  <a:lnTo>
                    <a:pt x="437235" y="8588"/>
                  </a:lnTo>
                  <a:lnTo>
                    <a:pt x="484533" y="2178"/>
                  </a:lnTo>
                  <a:lnTo>
                    <a:pt x="533052" y="0"/>
                  </a:lnTo>
                  <a:lnTo>
                    <a:pt x="581571" y="2178"/>
                  </a:lnTo>
                  <a:lnTo>
                    <a:pt x="628869" y="8588"/>
                  </a:lnTo>
                  <a:lnTo>
                    <a:pt x="674758" y="19041"/>
                  </a:lnTo>
                  <a:lnTo>
                    <a:pt x="719051" y="33349"/>
                  </a:lnTo>
                  <a:lnTo>
                    <a:pt x="761559" y="51323"/>
                  </a:lnTo>
                  <a:lnTo>
                    <a:pt x="802094" y="72777"/>
                  </a:lnTo>
                  <a:lnTo>
                    <a:pt x="840467" y="97521"/>
                  </a:lnTo>
                  <a:lnTo>
                    <a:pt x="876491" y="125367"/>
                  </a:lnTo>
                  <a:lnTo>
                    <a:pt x="909977" y="156127"/>
                  </a:lnTo>
                  <a:lnTo>
                    <a:pt x="940737" y="189613"/>
                  </a:lnTo>
                  <a:lnTo>
                    <a:pt x="968583" y="225637"/>
                  </a:lnTo>
                  <a:lnTo>
                    <a:pt x="993327" y="264010"/>
                  </a:lnTo>
                  <a:lnTo>
                    <a:pt x="1014781" y="304545"/>
                  </a:lnTo>
                  <a:lnTo>
                    <a:pt x="1032755" y="347053"/>
                  </a:lnTo>
                  <a:lnTo>
                    <a:pt x="1047063" y="391346"/>
                  </a:lnTo>
                  <a:lnTo>
                    <a:pt x="1057516" y="437235"/>
                  </a:lnTo>
                  <a:lnTo>
                    <a:pt x="1063926" y="484533"/>
                  </a:lnTo>
                  <a:lnTo>
                    <a:pt x="1066104" y="533052"/>
                  </a:lnTo>
                  <a:lnTo>
                    <a:pt x="1063926" y="581571"/>
                  </a:lnTo>
                  <a:lnTo>
                    <a:pt x="1057516" y="628869"/>
                  </a:lnTo>
                  <a:lnTo>
                    <a:pt x="1047063" y="674759"/>
                  </a:lnTo>
                  <a:lnTo>
                    <a:pt x="1032755" y="719051"/>
                  </a:lnTo>
                  <a:lnTo>
                    <a:pt x="1014781" y="761559"/>
                  </a:lnTo>
                  <a:lnTo>
                    <a:pt x="993327" y="802094"/>
                  </a:lnTo>
                  <a:lnTo>
                    <a:pt x="968583" y="840467"/>
                  </a:lnTo>
                  <a:lnTo>
                    <a:pt x="940737" y="876491"/>
                  </a:lnTo>
                  <a:lnTo>
                    <a:pt x="909977" y="909977"/>
                  </a:lnTo>
                  <a:lnTo>
                    <a:pt x="876491" y="940737"/>
                  </a:lnTo>
                  <a:lnTo>
                    <a:pt x="840467" y="968583"/>
                  </a:lnTo>
                  <a:lnTo>
                    <a:pt x="802094" y="993327"/>
                  </a:lnTo>
                  <a:lnTo>
                    <a:pt x="761559" y="1014781"/>
                  </a:lnTo>
                  <a:lnTo>
                    <a:pt x="719051" y="1032755"/>
                  </a:lnTo>
                  <a:lnTo>
                    <a:pt x="674758" y="1047063"/>
                  </a:lnTo>
                  <a:lnTo>
                    <a:pt x="628869" y="1057516"/>
                  </a:lnTo>
                  <a:lnTo>
                    <a:pt x="581571" y="1063926"/>
                  </a:lnTo>
                  <a:lnTo>
                    <a:pt x="533053" y="1066104"/>
                  </a:lnTo>
                  <a:close/>
                </a:path>
              </a:pathLst>
            </a:custGeom>
            <a:solidFill>
              <a:srgbClr val="0007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4279" y="3370013"/>
            <a:ext cx="1283654" cy="15764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88083" y="3424809"/>
            <a:ext cx="1212824" cy="13849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85819"/>
            <a:ext cx="4196337" cy="480118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85954" y="7205719"/>
            <a:ext cx="4202045" cy="3081279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7518" rIns="0" bIns="0" rtlCol="0">
            <a:spAutoFit/>
          </a:bodyPr>
          <a:lstStyle/>
          <a:p>
            <a:pPr marL="2696845">
              <a:lnSpc>
                <a:spcPct val="100000"/>
              </a:lnSpc>
              <a:spcBef>
                <a:spcPts val="130"/>
              </a:spcBef>
            </a:pPr>
            <a:r>
              <a:rPr spc="475" dirty="0"/>
              <a:t>Conclusions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601406" y="5153108"/>
            <a:ext cx="3013075" cy="1597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5085" algn="ctr">
              <a:lnSpc>
                <a:spcPct val="117900"/>
              </a:lnSpc>
              <a:spcBef>
                <a:spcPts val="90"/>
              </a:spcBef>
            </a:pPr>
            <a:r>
              <a:rPr sz="1750" spc="-130" dirty="0">
                <a:solidFill>
                  <a:srgbClr val="000709"/>
                </a:solidFill>
                <a:latin typeface="Tahoma"/>
                <a:cs typeface="Tahoma"/>
              </a:rPr>
              <a:t>Overall,</a:t>
            </a:r>
            <a:r>
              <a:rPr sz="1750" spc="-12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20" dirty="0">
                <a:solidFill>
                  <a:srgbClr val="000709"/>
                </a:solidFill>
                <a:latin typeface="Tahoma"/>
                <a:cs typeface="Tahoma"/>
              </a:rPr>
              <a:t>ConcatNet's </a:t>
            </a:r>
            <a:r>
              <a:rPr sz="1750" spc="-20" dirty="0">
                <a:solidFill>
                  <a:srgbClr val="000709"/>
                </a:solidFill>
                <a:latin typeface="Tahoma"/>
                <a:cs typeface="Tahoma"/>
              </a:rPr>
              <a:t>lower </a:t>
            </a:r>
            <a:r>
              <a:rPr sz="1750" spc="-105" dirty="0">
                <a:solidFill>
                  <a:srgbClr val="000709"/>
                </a:solidFill>
                <a:latin typeface="Tahoma"/>
                <a:cs typeface="Tahoma"/>
              </a:rPr>
              <a:t>validation</a:t>
            </a:r>
            <a:r>
              <a:rPr sz="175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95" dirty="0">
                <a:solidFill>
                  <a:srgbClr val="000709"/>
                </a:solidFill>
                <a:latin typeface="Tahoma"/>
                <a:cs typeface="Tahoma"/>
              </a:rPr>
              <a:t>loss</a:t>
            </a:r>
            <a:r>
              <a:rPr sz="175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25" dirty="0">
                <a:solidFill>
                  <a:srgbClr val="000709"/>
                </a:solidFill>
                <a:latin typeface="Tahoma"/>
                <a:cs typeface="Tahoma"/>
              </a:rPr>
              <a:t>and</a:t>
            </a:r>
            <a:r>
              <a:rPr sz="175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0" dirty="0">
                <a:solidFill>
                  <a:srgbClr val="000709"/>
                </a:solidFill>
                <a:latin typeface="Tahoma"/>
                <a:cs typeface="Tahoma"/>
              </a:rPr>
              <a:t>stable</a:t>
            </a:r>
            <a:r>
              <a:rPr sz="175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80" dirty="0">
                <a:solidFill>
                  <a:srgbClr val="000709"/>
                </a:solidFill>
                <a:latin typeface="Tahoma"/>
                <a:cs typeface="Tahoma"/>
              </a:rPr>
              <a:t>error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45" dirty="0">
                <a:solidFill>
                  <a:srgbClr val="000709"/>
                </a:solidFill>
                <a:latin typeface="Tahoma"/>
                <a:cs typeface="Tahoma"/>
              </a:rPr>
              <a:t>rate </a:t>
            </a:r>
            <a:r>
              <a:rPr sz="1750" spc="-125" dirty="0">
                <a:solidFill>
                  <a:srgbClr val="000709"/>
                </a:solidFill>
                <a:latin typeface="Tahoma"/>
                <a:cs typeface="Tahoma"/>
              </a:rPr>
              <a:t>suggest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45" dirty="0">
                <a:solidFill>
                  <a:srgbClr val="000709"/>
                </a:solidFill>
                <a:latin typeface="Tahoma"/>
                <a:cs typeface="Tahoma"/>
              </a:rPr>
              <a:t>a</a:t>
            </a:r>
            <a:r>
              <a:rPr sz="1750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0" dirty="0">
                <a:solidFill>
                  <a:srgbClr val="000709"/>
                </a:solidFill>
                <a:latin typeface="Tahoma"/>
                <a:cs typeface="Tahoma"/>
              </a:rPr>
              <a:t>more</a:t>
            </a:r>
            <a:r>
              <a:rPr sz="1750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14" dirty="0">
                <a:solidFill>
                  <a:srgbClr val="000709"/>
                </a:solidFill>
                <a:latin typeface="Tahoma"/>
                <a:cs typeface="Tahoma"/>
              </a:rPr>
              <a:t>balanced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20" dirty="0">
                <a:solidFill>
                  <a:srgbClr val="000709"/>
                </a:solidFill>
                <a:latin typeface="Tahoma"/>
                <a:cs typeface="Tahoma"/>
              </a:rPr>
              <a:t>model </a:t>
            </a:r>
            <a:r>
              <a:rPr sz="1750" spc="-100" dirty="0">
                <a:solidFill>
                  <a:srgbClr val="000709"/>
                </a:solidFill>
                <a:latin typeface="Tahoma"/>
                <a:cs typeface="Tahoma"/>
              </a:rPr>
              <a:t>that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5" dirty="0">
                <a:solidFill>
                  <a:srgbClr val="000709"/>
                </a:solidFill>
                <a:latin typeface="Tahoma"/>
                <a:cs typeface="Tahoma"/>
              </a:rPr>
              <a:t>generalizes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85" dirty="0">
                <a:solidFill>
                  <a:srgbClr val="000709"/>
                </a:solidFill>
                <a:latin typeface="Tahoma"/>
                <a:cs typeface="Tahoma"/>
              </a:rPr>
              <a:t>well</a:t>
            </a:r>
            <a:r>
              <a:rPr sz="1750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0" dirty="0">
                <a:solidFill>
                  <a:srgbClr val="000709"/>
                </a:solidFill>
                <a:latin typeface="Tahoma"/>
                <a:cs typeface="Tahoma"/>
              </a:rPr>
              <a:t>to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" dirty="0">
                <a:solidFill>
                  <a:srgbClr val="000709"/>
                </a:solidFill>
                <a:latin typeface="Tahoma"/>
                <a:cs typeface="Tahoma"/>
              </a:rPr>
              <a:t>unseen </a:t>
            </a:r>
            <a:r>
              <a:rPr sz="1750" spc="-120" dirty="0">
                <a:solidFill>
                  <a:srgbClr val="000709"/>
                </a:solidFill>
                <a:latin typeface="Tahoma"/>
                <a:cs typeface="Tahoma"/>
              </a:rPr>
              <a:t>data</a:t>
            </a:r>
            <a:r>
              <a:rPr sz="1750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0" dirty="0">
                <a:solidFill>
                  <a:srgbClr val="000709"/>
                </a:solidFill>
                <a:latin typeface="Tahoma"/>
                <a:cs typeface="Tahoma"/>
              </a:rPr>
              <a:t>without</a:t>
            </a:r>
            <a:r>
              <a:rPr sz="175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95" dirty="0">
                <a:solidFill>
                  <a:srgbClr val="000709"/>
                </a:solidFill>
                <a:latin typeface="Tahoma"/>
                <a:cs typeface="Tahoma"/>
              </a:rPr>
              <a:t>significant</a:t>
            </a:r>
            <a:r>
              <a:rPr sz="175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75" dirty="0">
                <a:solidFill>
                  <a:srgbClr val="000709"/>
                </a:solidFill>
                <a:latin typeface="Tahoma"/>
                <a:cs typeface="Tahoma"/>
              </a:rPr>
              <a:t>overfitting.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35059" y="3516865"/>
            <a:ext cx="661670" cy="743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00" spc="-70" dirty="0">
                <a:solidFill>
                  <a:srgbClr val="FFFFFF"/>
                </a:solidFill>
                <a:latin typeface="Cambria"/>
                <a:cs typeface="Cambria"/>
              </a:rPr>
              <a:t>01</a:t>
            </a:r>
            <a:endParaRPr sz="47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44202" y="5153108"/>
            <a:ext cx="2732405" cy="1597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7900"/>
              </a:lnSpc>
              <a:spcBef>
                <a:spcPts val="90"/>
              </a:spcBef>
            </a:pPr>
            <a:r>
              <a:rPr sz="1750" spc="-114" dirty="0">
                <a:solidFill>
                  <a:srgbClr val="000709"/>
                </a:solidFill>
                <a:latin typeface="Tahoma"/>
                <a:cs typeface="Tahoma"/>
              </a:rPr>
              <a:t>Despite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40" dirty="0">
                <a:solidFill>
                  <a:srgbClr val="000709"/>
                </a:solidFill>
                <a:latin typeface="Tahoma"/>
                <a:cs typeface="Tahoma"/>
              </a:rPr>
              <a:t>good</a:t>
            </a:r>
            <a:r>
              <a:rPr sz="1750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85" dirty="0">
                <a:solidFill>
                  <a:srgbClr val="000709"/>
                </a:solidFill>
                <a:latin typeface="Tahoma"/>
                <a:cs typeface="Tahoma"/>
              </a:rPr>
              <a:t>initial</a:t>
            </a:r>
            <a:r>
              <a:rPr sz="1750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" dirty="0">
                <a:solidFill>
                  <a:srgbClr val="000709"/>
                </a:solidFill>
                <a:latin typeface="Tahoma"/>
                <a:cs typeface="Tahoma"/>
              </a:rPr>
              <a:t>learning, </a:t>
            </a:r>
            <a:r>
              <a:rPr sz="1750" spc="-110" dirty="0">
                <a:solidFill>
                  <a:srgbClr val="000709"/>
                </a:solidFill>
                <a:latin typeface="Tahoma"/>
                <a:cs typeface="Tahoma"/>
              </a:rPr>
              <a:t>CollabNet</a:t>
            </a:r>
            <a:r>
              <a:rPr sz="175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14" dirty="0">
                <a:solidFill>
                  <a:srgbClr val="000709"/>
                </a:solidFill>
                <a:latin typeface="Tahoma"/>
                <a:cs typeface="Tahoma"/>
              </a:rPr>
              <a:t>shows</a:t>
            </a:r>
            <a:r>
              <a:rPr sz="175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14" dirty="0">
                <a:solidFill>
                  <a:srgbClr val="000709"/>
                </a:solidFill>
                <a:latin typeface="Tahoma"/>
                <a:cs typeface="Tahoma"/>
              </a:rPr>
              <a:t>signs</a:t>
            </a:r>
            <a:r>
              <a:rPr sz="175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25" dirty="0">
                <a:solidFill>
                  <a:srgbClr val="000709"/>
                </a:solidFill>
                <a:latin typeface="Tahoma"/>
                <a:cs typeface="Tahoma"/>
              </a:rPr>
              <a:t>of </a:t>
            </a:r>
            <a:r>
              <a:rPr sz="1750" spc="-100" dirty="0">
                <a:solidFill>
                  <a:srgbClr val="000709"/>
                </a:solidFill>
                <a:latin typeface="Tahoma"/>
                <a:cs typeface="Tahoma"/>
              </a:rPr>
              <a:t>overfitting,</a:t>
            </a:r>
            <a:r>
              <a:rPr sz="175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14" dirty="0">
                <a:solidFill>
                  <a:srgbClr val="000709"/>
                </a:solidFill>
                <a:latin typeface="Tahoma"/>
                <a:cs typeface="Tahoma"/>
              </a:rPr>
              <a:t>evidenced</a:t>
            </a:r>
            <a:r>
              <a:rPr sz="175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30" dirty="0">
                <a:solidFill>
                  <a:srgbClr val="000709"/>
                </a:solidFill>
                <a:latin typeface="Tahoma"/>
                <a:cs typeface="Tahoma"/>
              </a:rPr>
              <a:t>by</a:t>
            </a:r>
            <a:r>
              <a:rPr sz="175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25" dirty="0">
                <a:solidFill>
                  <a:srgbClr val="000709"/>
                </a:solidFill>
                <a:latin typeface="Tahoma"/>
                <a:cs typeface="Tahoma"/>
              </a:rPr>
              <a:t>the </a:t>
            </a:r>
            <a:r>
              <a:rPr sz="1750" spc="-95" dirty="0">
                <a:solidFill>
                  <a:srgbClr val="000709"/>
                </a:solidFill>
                <a:latin typeface="Tahoma"/>
                <a:cs typeface="Tahoma"/>
              </a:rPr>
              <a:t>persistent</a:t>
            </a:r>
            <a:r>
              <a:rPr sz="1750" spc="-145" dirty="0">
                <a:solidFill>
                  <a:srgbClr val="000709"/>
                </a:solidFill>
                <a:latin typeface="Tahoma"/>
                <a:cs typeface="Tahoma"/>
              </a:rPr>
              <a:t> gap</a:t>
            </a:r>
            <a:r>
              <a:rPr sz="1750" spc="-14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14" dirty="0">
                <a:solidFill>
                  <a:srgbClr val="000709"/>
                </a:solidFill>
                <a:latin typeface="Tahoma"/>
                <a:cs typeface="Tahoma"/>
              </a:rPr>
              <a:t>between</a:t>
            </a:r>
            <a:r>
              <a:rPr sz="1750" spc="-14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80" dirty="0">
                <a:solidFill>
                  <a:srgbClr val="000709"/>
                </a:solidFill>
                <a:latin typeface="Tahoma"/>
                <a:cs typeface="Tahoma"/>
              </a:rPr>
              <a:t>training </a:t>
            </a:r>
            <a:r>
              <a:rPr sz="1750" spc="-125" dirty="0">
                <a:solidFill>
                  <a:srgbClr val="000709"/>
                </a:solidFill>
                <a:latin typeface="Tahoma"/>
                <a:cs typeface="Tahoma"/>
              </a:rPr>
              <a:t>and</a:t>
            </a:r>
            <a:r>
              <a:rPr sz="175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5" dirty="0">
                <a:solidFill>
                  <a:srgbClr val="000709"/>
                </a:solidFill>
                <a:latin typeface="Tahoma"/>
                <a:cs typeface="Tahoma"/>
              </a:rPr>
              <a:t>validation</a:t>
            </a:r>
            <a:r>
              <a:rPr sz="175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95" dirty="0">
                <a:solidFill>
                  <a:srgbClr val="000709"/>
                </a:solidFill>
                <a:latin typeface="Tahoma"/>
                <a:cs typeface="Tahoma"/>
              </a:rPr>
              <a:t>loss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" dirty="0">
                <a:solidFill>
                  <a:srgbClr val="000709"/>
                </a:solidFill>
                <a:latin typeface="Tahoma"/>
                <a:cs typeface="Tahoma"/>
              </a:rPr>
              <a:t>curves.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96683" y="3516865"/>
            <a:ext cx="781685" cy="743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00" spc="335" dirty="0">
                <a:solidFill>
                  <a:srgbClr val="FFFFFF"/>
                </a:solidFill>
                <a:latin typeface="Cambria"/>
                <a:cs typeface="Cambria"/>
              </a:rPr>
              <a:t>02</a:t>
            </a:r>
            <a:endParaRPr sz="47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194102" y="5153108"/>
            <a:ext cx="3000375" cy="1911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7900"/>
              </a:lnSpc>
              <a:spcBef>
                <a:spcPts val="90"/>
              </a:spcBef>
            </a:pPr>
            <a:r>
              <a:rPr sz="1750" spc="-114" dirty="0">
                <a:solidFill>
                  <a:srgbClr val="000709"/>
                </a:solidFill>
                <a:latin typeface="Tahoma"/>
                <a:cs typeface="Tahoma"/>
              </a:rPr>
              <a:t>ConcatNet</a:t>
            </a:r>
            <a:r>
              <a:rPr sz="175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14" dirty="0">
                <a:solidFill>
                  <a:srgbClr val="000709"/>
                </a:solidFill>
                <a:latin typeface="Tahoma"/>
                <a:cs typeface="Tahoma"/>
              </a:rPr>
              <a:t>appears</a:t>
            </a:r>
            <a:r>
              <a:rPr sz="175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0" dirty="0">
                <a:solidFill>
                  <a:srgbClr val="000709"/>
                </a:solidFill>
                <a:latin typeface="Tahoma"/>
                <a:cs typeface="Tahoma"/>
              </a:rPr>
              <a:t>to</a:t>
            </a:r>
            <a:r>
              <a:rPr sz="175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20" dirty="0">
                <a:solidFill>
                  <a:srgbClr val="000709"/>
                </a:solidFill>
                <a:latin typeface="Tahoma"/>
                <a:cs typeface="Tahoma"/>
              </a:rPr>
              <a:t>be</a:t>
            </a:r>
            <a:r>
              <a:rPr sz="175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0" dirty="0">
                <a:solidFill>
                  <a:srgbClr val="000709"/>
                </a:solidFill>
                <a:latin typeface="Tahoma"/>
                <a:cs typeface="Tahoma"/>
              </a:rPr>
              <a:t>the</a:t>
            </a:r>
            <a:r>
              <a:rPr sz="175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20" dirty="0">
                <a:solidFill>
                  <a:srgbClr val="000709"/>
                </a:solidFill>
                <a:latin typeface="Tahoma"/>
                <a:cs typeface="Tahoma"/>
              </a:rPr>
              <a:t>more </a:t>
            </a:r>
            <a:r>
              <a:rPr sz="1750" spc="-90" dirty="0">
                <a:solidFill>
                  <a:srgbClr val="000709"/>
                </a:solidFill>
                <a:latin typeface="Tahoma"/>
                <a:cs typeface="Tahoma"/>
              </a:rPr>
              <a:t>effective</a:t>
            </a:r>
            <a:r>
              <a:rPr sz="175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5" dirty="0">
                <a:solidFill>
                  <a:srgbClr val="000709"/>
                </a:solidFill>
                <a:latin typeface="Tahoma"/>
                <a:cs typeface="Tahoma"/>
              </a:rPr>
              <a:t>model</a:t>
            </a:r>
            <a:r>
              <a:rPr sz="175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90" dirty="0">
                <a:solidFill>
                  <a:srgbClr val="000709"/>
                </a:solidFill>
                <a:latin typeface="Tahoma"/>
                <a:cs typeface="Tahoma"/>
              </a:rPr>
              <a:t>in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90" dirty="0">
                <a:solidFill>
                  <a:srgbClr val="000709"/>
                </a:solidFill>
                <a:latin typeface="Tahoma"/>
                <a:cs typeface="Tahoma"/>
              </a:rPr>
              <a:t>terms</a:t>
            </a:r>
            <a:r>
              <a:rPr sz="175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85" dirty="0">
                <a:solidFill>
                  <a:srgbClr val="000709"/>
                </a:solidFill>
                <a:latin typeface="Tahoma"/>
                <a:cs typeface="Tahoma"/>
              </a:rPr>
              <a:t>of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10" dirty="0">
                <a:solidFill>
                  <a:srgbClr val="000709"/>
                </a:solidFill>
                <a:latin typeface="Tahoma"/>
                <a:cs typeface="Tahoma"/>
              </a:rPr>
              <a:t>both</a:t>
            </a:r>
            <a:r>
              <a:rPr sz="175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25" dirty="0">
                <a:solidFill>
                  <a:srgbClr val="000709"/>
                </a:solidFill>
                <a:latin typeface="Tahoma"/>
                <a:cs typeface="Tahoma"/>
              </a:rPr>
              <a:t>fit </a:t>
            </a:r>
            <a:r>
              <a:rPr sz="1750" spc="-125" dirty="0">
                <a:solidFill>
                  <a:srgbClr val="000709"/>
                </a:solidFill>
                <a:latin typeface="Tahoma"/>
                <a:cs typeface="Tahoma"/>
              </a:rPr>
              <a:t>and</a:t>
            </a:r>
            <a:r>
              <a:rPr sz="1750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5" dirty="0">
                <a:solidFill>
                  <a:srgbClr val="000709"/>
                </a:solidFill>
                <a:latin typeface="Tahoma"/>
                <a:cs typeface="Tahoma"/>
              </a:rPr>
              <a:t>generalization</a:t>
            </a:r>
            <a:r>
              <a:rPr sz="1750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70" dirty="0">
                <a:solidFill>
                  <a:srgbClr val="000709"/>
                </a:solidFill>
                <a:latin typeface="Tahoma"/>
                <a:cs typeface="Tahoma"/>
              </a:rPr>
              <a:t>for</a:t>
            </a:r>
            <a:r>
              <a:rPr sz="1750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0" dirty="0">
                <a:solidFill>
                  <a:srgbClr val="000709"/>
                </a:solidFill>
                <a:latin typeface="Tahoma"/>
                <a:cs typeface="Tahoma"/>
              </a:rPr>
              <a:t>the</a:t>
            </a:r>
            <a:r>
              <a:rPr sz="1750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" dirty="0">
                <a:solidFill>
                  <a:srgbClr val="000709"/>
                </a:solidFill>
                <a:latin typeface="Tahoma"/>
                <a:cs typeface="Tahoma"/>
              </a:rPr>
              <a:t>current </a:t>
            </a:r>
            <a:r>
              <a:rPr sz="1750" spc="-125" dirty="0">
                <a:solidFill>
                  <a:srgbClr val="000709"/>
                </a:solidFill>
                <a:latin typeface="Tahoma"/>
                <a:cs typeface="Tahoma"/>
              </a:rPr>
              <a:t>dataset,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0" dirty="0">
                <a:solidFill>
                  <a:srgbClr val="000709"/>
                </a:solidFill>
                <a:latin typeface="Tahoma"/>
                <a:cs typeface="Tahoma"/>
              </a:rPr>
              <a:t>but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10" dirty="0">
                <a:solidFill>
                  <a:srgbClr val="000709"/>
                </a:solidFill>
                <a:latin typeface="Tahoma"/>
                <a:cs typeface="Tahoma"/>
              </a:rPr>
              <a:t>both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5" dirty="0">
                <a:solidFill>
                  <a:srgbClr val="000709"/>
                </a:solidFill>
                <a:latin typeface="Tahoma"/>
                <a:cs typeface="Tahoma"/>
              </a:rPr>
              <a:t>models</a:t>
            </a:r>
            <a:r>
              <a:rPr sz="175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20" dirty="0">
                <a:solidFill>
                  <a:srgbClr val="000709"/>
                </a:solidFill>
                <a:latin typeface="Tahoma"/>
                <a:cs typeface="Tahoma"/>
              </a:rPr>
              <a:t>could </a:t>
            </a:r>
            <a:r>
              <a:rPr sz="1750" spc="-95" dirty="0">
                <a:solidFill>
                  <a:srgbClr val="000709"/>
                </a:solidFill>
                <a:latin typeface="Tahoma"/>
                <a:cs typeface="Tahoma"/>
              </a:rPr>
              <a:t>benefit</a:t>
            </a:r>
            <a:r>
              <a:rPr sz="175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80" dirty="0">
                <a:solidFill>
                  <a:srgbClr val="000709"/>
                </a:solidFill>
                <a:latin typeface="Tahoma"/>
                <a:cs typeface="Tahoma"/>
              </a:rPr>
              <a:t>from</a:t>
            </a:r>
            <a:r>
              <a:rPr sz="175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750" spc="-10" dirty="0">
                <a:solidFill>
                  <a:srgbClr val="000709"/>
                </a:solidFill>
                <a:latin typeface="Tahoma"/>
                <a:cs typeface="Tahoma"/>
              </a:rPr>
              <a:t>further </a:t>
            </a:r>
            <a:r>
              <a:rPr sz="1750" spc="-40" dirty="0">
                <a:solidFill>
                  <a:srgbClr val="000709"/>
                </a:solidFill>
                <a:latin typeface="Tahoma"/>
                <a:cs typeface="Tahoma"/>
              </a:rPr>
              <a:t>experimentation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78893" y="3516865"/>
            <a:ext cx="784860" cy="743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700" spc="345" dirty="0">
                <a:solidFill>
                  <a:srgbClr val="FFFFFF"/>
                </a:solidFill>
                <a:latin typeface="Cambria"/>
                <a:cs typeface="Cambria"/>
              </a:rPr>
              <a:t>03</a:t>
            </a:r>
            <a:endParaRPr sz="47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3964" y="2058459"/>
            <a:ext cx="10240010" cy="3752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39240">
              <a:lnSpc>
                <a:spcPct val="115900"/>
              </a:lnSpc>
              <a:spcBef>
                <a:spcPts val="95"/>
              </a:spcBef>
            </a:pPr>
            <a:r>
              <a:rPr sz="10550" spc="835" dirty="0"/>
              <a:t>Thank</a:t>
            </a:r>
            <a:r>
              <a:rPr sz="10550" dirty="0"/>
              <a:t> </a:t>
            </a:r>
            <a:r>
              <a:rPr sz="10550" spc="1055" dirty="0"/>
              <a:t>You </a:t>
            </a:r>
            <a:r>
              <a:rPr sz="10550" spc="850" dirty="0"/>
              <a:t>Any</a:t>
            </a:r>
            <a:r>
              <a:rPr sz="10550" spc="-10" dirty="0"/>
              <a:t> </a:t>
            </a:r>
            <a:r>
              <a:rPr sz="10550" spc="785" dirty="0"/>
              <a:t>Questions?</a:t>
            </a:r>
            <a:endParaRPr sz="105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24089" y="1315803"/>
            <a:ext cx="15964535" cy="8698230"/>
            <a:chOff x="2324089" y="1315803"/>
            <a:chExt cx="15964535" cy="8698230"/>
          </a:xfrm>
        </p:grpSpPr>
        <p:sp>
          <p:nvSpPr>
            <p:cNvPr id="3" name="object 3"/>
            <p:cNvSpPr/>
            <p:nvPr/>
          </p:nvSpPr>
          <p:spPr>
            <a:xfrm>
              <a:off x="3037331" y="2030095"/>
              <a:ext cx="13291819" cy="6791959"/>
            </a:xfrm>
            <a:custGeom>
              <a:avLst/>
              <a:gdLst/>
              <a:ahLst/>
              <a:cxnLst/>
              <a:rect l="l" t="t" r="r" b="b"/>
              <a:pathLst>
                <a:path w="13291819" h="6791959">
                  <a:moveTo>
                    <a:pt x="13291302" y="6791563"/>
                  </a:moveTo>
                  <a:lnTo>
                    <a:pt x="0" y="6791563"/>
                  </a:lnTo>
                  <a:lnTo>
                    <a:pt x="0" y="0"/>
                  </a:lnTo>
                  <a:lnTo>
                    <a:pt x="13291302" y="0"/>
                  </a:lnTo>
                  <a:lnTo>
                    <a:pt x="13291302" y="6791563"/>
                  </a:lnTo>
                  <a:close/>
                </a:path>
              </a:pathLst>
            </a:custGeom>
            <a:solidFill>
              <a:srgbClr val="000000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37380" y="2030095"/>
              <a:ext cx="13293090" cy="6791959"/>
            </a:xfrm>
            <a:custGeom>
              <a:avLst/>
              <a:gdLst/>
              <a:ahLst/>
              <a:cxnLst/>
              <a:rect l="l" t="t" r="r" b="b"/>
              <a:pathLst>
                <a:path w="13293090" h="6791959">
                  <a:moveTo>
                    <a:pt x="0" y="0"/>
                  </a:moveTo>
                  <a:lnTo>
                    <a:pt x="13293080" y="0"/>
                  </a:lnTo>
                  <a:lnTo>
                    <a:pt x="13293080" y="6791473"/>
                  </a:lnTo>
                  <a:lnTo>
                    <a:pt x="0" y="6791473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62140" y="1469840"/>
              <a:ext cx="13562330" cy="7347584"/>
            </a:xfrm>
            <a:custGeom>
              <a:avLst/>
              <a:gdLst/>
              <a:ahLst/>
              <a:cxnLst/>
              <a:rect l="l" t="t" r="r" b="b"/>
              <a:pathLst>
                <a:path w="13562330" h="7347584">
                  <a:moveTo>
                    <a:pt x="6589917" y="7080829"/>
                  </a:moveTo>
                  <a:lnTo>
                    <a:pt x="391910" y="7347316"/>
                  </a:lnTo>
                  <a:lnTo>
                    <a:pt x="350814" y="7340842"/>
                  </a:lnTo>
                  <a:lnTo>
                    <a:pt x="316577" y="7319839"/>
                  </a:lnTo>
                  <a:lnTo>
                    <a:pt x="292713" y="7287530"/>
                  </a:lnTo>
                  <a:lnTo>
                    <a:pt x="282735" y="7247139"/>
                  </a:lnTo>
                  <a:lnTo>
                    <a:pt x="0" y="671200"/>
                  </a:lnTo>
                  <a:lnTo>
                    <a:pt x="6474" y="630100"/>
                  </a:lnTo>
                  <a:lnTo>
                    <a:pt x="27476" y="595863"/>
                  </a:lnTo>
                  <a:lnTo>
                    <a:pt x="59785" y="571999"/>
                  </a:lnTo>
                  <a:lnTo>
                    <a:pt x="100177" y="562021"/>
                  </a:lnTo>
                  <a:lnTo>
                    <a:pt x="13171809" y="0"/>
                  </a:lnTo>
                  <a:lnTo>
                    <a:pt x="13212908" y="6474"/>
                  </a:lnTo>
                  <a:lnTo>
                    <a:pt x="13247145" y="27477"/>
                  </a:lnTo>
                  <a:lnTo>
                    <a:pt x="13271010" y="59785"/>
                  </a:lnTo>
                  <a:lnTo>
                    <a:pt x="13278618" y="90581"/>
                  </a:lnTo>
                  <a:lnTo>
                    <a:pt x="13562186" y="6685881"/>
                  </a:lnTo>
                  <a:lnTo>
                    <a:pt x="13557249" y="6717215"/>
                  </a:lnTo>
                  <a:lnTo>
                    <a:pt x="13536246" y="6751453"/>
                  </a:lnTo>
                  <a:lnTo>
                    <a:pt x="13503936" y="6775317"/>
                  </a:lnTo>
                  <a:lnTo>
                    <a:pt x="13463548" y="6785294"/>
                  </a:lnTo>
                  <a:lnTo>
                    <a:pt x="6589917" y="7080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62189" y="1487493"/>
              <a:ext cx="13563600" cy="7329805"/>
            </a:xfrm>
            <a:custGeom>
              <a:avLst/>
              <a:gdLst/>
              <a:ahLst/>
              <a:cxnLst/>
              <a:rect l="l" t="t" r="r" b="b"/>
              <a:pathLst>
                <a:path w="13563600" h="7329805">
                  <a:moveTo>
                    <a:pt x="13230945" y="0"/>
                  </a:moveTo>
                  <a:lnTo>
                    <a:pt x="13246967" y="9828"/>
                  </a:lnTo>
                  <a:lnTo>
                    <a:pt x="13270831" y="42136"/>
                  </a:lnTo>
                  <a:lnTo>
                    <a:pt x="13280809" y="82528"/>
                  </a:lnTo>
                  <a:lnTo>
                    <a:pt x="13563541" y="6658378"/>
                  </a:lnTo>
                  <a:lnTo>
                    <a:pt x="13557067" y="6699476"/>
                  </a:lnTo>
                </a:path>
                <a:path w="13563600" h="7329805">
                  <a:moveTo>
                    <a:pt x="391164" y="7329452"/>
                  </a:moveTo>
                  <a:lnTo>
                    <a:pt x="350810" y="7323095"/>
                  </a:lnTo>
                  <a:lnTo>
                    <a:pt x="316573" y="7302092"/>
                  </a:lnTo>
                  <a:lnTo>
                    <a:pt x="292709" y="7269784"/>
                  </a:lnTo>
                  <a:lnTo>
                    <a:pt x="282731" y="7229393"/>
                  </a:lnTo>
                </a:path>
                <a:path w="13563600" h="7329805">
                  <a:moveTo>
                    <a:pt x="0" y="653542"/>
                  </a:moveTo>
                  <a:lnTo>
                    <a:pt x="6474" y="612444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0899" y="1315803"/>
              <a:ext cx="3662424" cy="9443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2108" y="5976776"/>
              <a:ext cx="1367878" cy="3753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2579" y="4131938"/>
              <a:ext cx="2602490" cy="3238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81327" y="5921410"/>
              <a:ext cx="5806671" cy="409238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54725" y="2539134"/>
            <a:ext cx="5178425" cy="990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00" dirty="0"/>
              <a:t>Introduction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4559362" y="4693738"/>
            <a:ext cx="104775" cy="2214245"/>
            <a:chOff x="4559362" y="4693738"/>
            <a:chExt cx="104775" cy="221424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362" y="6803021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362" y="4693738"/>
              <a:ext cx="104775" cy="1047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289487" y="3652549"/>
            <a:ext cx="9795510" cy="4255135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2850" spc="-130" dirty="0">
                <a:solidFill>
                  <a:srgbClr val="000709"/>
                </a:solidFill>
                <a:latin typeface="Tahoma"/>
                <a:cs typeface="Tahoma"/>
              </a:rPr>
              <a:t>Project</a:t>
            </a:r>
            <a:r>
              <a:rPr sz="2850" spc="-27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850" spc="-55" dirty="0">
                <a:solidFill>
                  <a:srgbClr val="000709"/>
                </a:solidFill>
                <a:latin typeface="Tahoma"/>
                <a:cs typeface="Tahoma"/>
              </a:rPr>
              <a:t>objectives</a:t>
            </a:r>
            <a:endParaRPr sz="2850">
              <a:latin typeface="Tahoma"/>
              <a:cs typeface="Tahoma"/>
            </a:endParaRPr>
          </a:p>
          <a:p>
            <a:pPr marL="548005" marR="5080">
              <a:lnSpc>
                <a:spcPct val="117300"/>
              </a:lnSpc>
              <a:spcBef>
                <a:spcPts val="1085"/>
              </a:spcBef>
            </a:pPr>
            <a:r>
              <a:rPr sz="2450" spc="-165" dirty="0">
                <a:solidFill>
                  <a:srgbClr val="000709"/>
                </a:solidFill>
                <a:latin typeface="Tahoma"/>
                <a:cs typeface="Tahoma"/>
              </a:rPr>
              <a:t>This</a:t>
            </a:r>
            <a:r>
              <a:rPr sz="2450" spc="-229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35" dirty="0">
                <a:solidFill>
                  <a:srgbClr val="000709"/>
                </a:solidFill>
                <a:latin typeface="Tahoma"/>
                <a:cs typeface="Tahoma"/>
              </a:rPr>
              <a:t>Project</a:t>
            </a:r>
            <a:r>
              <a:rPr sz="2450" spc="-229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25" dirty="0">
                <a:solidFill>
                  <a:srgbClr val="000709"/>
                </a:solidFill>
                <a:latin typeface="Tahoma"/>
                <a:cs typeface="Tahoma"/>
              </a:rPr>
              <a:t>is</a:t>
            </a:r>
            <a:r>
              <a:rPr sz="2450" spc="-229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65" dirty="0">
                <a:solidFill>
                  <a:srgbClr val="000709"/>
                </a:solidFill>
                <a:latin typeface="Tahoma"/>
                <a:cs typeface="Tahoma"/>
              </a:rPr>
              <a:t>aimed</a:t>
            </a:r>
            <a:r>
              <a:rPr sz="2450" spc="-22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60" dirty="0">
                <a:solidFill>
                  <a:srgbClr val="000709"/>
                </a:solidFill>
                <a:latin typeface="Tahoma"/>
                <a:cs typeface="Tahoma"/>
              </a:rPr>
              <a:t>at</a:t>
            </a:r>
            <a:r>
              <a:rPr sz="2450" spc="-229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50" dirty="0">
                <a:solidFill>
                  <a:srgbClr val="000709"/>
                </a:solidFill>
                <a:latin typeface="Tahoma"/>
                <a:cs typeface="Tahoma"/>
              </a:rPr>
              <a:t>creating</a:t>
            </a:r>
            <a:r>
              <a:rPr sz="2450" spc="-229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60" dirty="0">
                <a:solidFill>
                  <a:srgbClr val="000709"/>
                </a:solidFill>
                <a:latin typeface="Tahoma"/>
                <a:cs typeface="Tahoma"/>
              </a:rPr>
              <a:t>Recommendation</a:t>
            </a:r>
            <a:r>
              <a:rPr sz="2450" spc="-22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55" dirty="0">
                <a:solidFill>
                  <a:srgbClr val="000709"/>
                </a:solidFill>
                <a:latin typeface="Tahoma"/>
                <a:cs typeface="Tahoma"/>
              </a:rPr>
              <a:t>Systems</a:t>
            </a:r>
            <a:r>
              <a:rPr sz="2450" spc="-229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00" dirty="0">
                <a:solidFill>
                  <a:srgbClr val="000709"/>
                </a:solidFill>
                <a:latin typeface="Tahoma"/>
                <a:cs typeface="Tahoma"/>
              </a:rPr>
              <a:t>for</a:t>
            </a:r>
            <a:r>
              <a:rPr sz="2450" spc="-229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40" dirty="0">
                <a:solidFill>
                  <a:srgbClr val="000709"/>
                </a:solidFill>
                <a:latin typeface="Tahoma"/>
                <a:cs typeface="Tahoma"/>
              </a:rPr>
              <a:t>the</a:t>
            </a:r>
            <a:r>
              <a:rPr sz="2450" spc="-22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90" dirty="0">
                <a:solidFill>
                  <a:srgbClr val="000709"/>
                </a:solidFill>
                <a:latin typeface="Tahoma"/>
                <a:cs typeface="Tahoma"/>
              </a:rPr>
              <a:t>MovieLens </a:t>
            </a:r>
            <a:r>
              <a:rPr sz="2450" spc="-40" dirty="0">
                <a:solidFill>
                  <a:srgbClr val="000709"/>
                </a:solidFill>
                <a:latin typeface="Tahoma"/>
                <a:cs typeface="Tahoma"/>
              </a:rPr>
              <a:t>Dataset</a:t>
            </a:r>
            <a:endParaRPr sz="24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2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850" spc="-80" dirty="0">
                <a:solidFill>
                  <a:srgbClr val="000709"/>
                </a:solidFill>
                <a:latin typeface="Tahoma"/>
                <a:cs typeface="Tahoma"/>
              </a:rPr>
              <a:t>Objectives</a:t>
            </a:r>
            <a:endParaRPr sz="2850">
              <a:latin typeface="Tahoma"/>
              <a:cs typeface="Tahoma"/>
            </a:endParaRPr>
          </a:p>
          <a:p>
            <a:pPr marL="548005" marR="1925320">
              <a:lnSpc>
                <a:spcPct val="117300"/>
              </a:lnSpc>
              <a:spcBef>
                <a:spcPts val="2655"/>
              </a:spcBef>
            </a:pPr>
            <a:r>
              <a:rPr sz="2450" spc="-175" dirty="0">
                <a:solidFill>
                  <a:srgbClr val="000709"/>
                </a:solidFill>
                <a:latin typeface="Tahoma"/>
                <a:cs typeface="Tahoma"/>
              </a:rPr>
              <a:t>Using</a:t>
            </a:r>
            <a:r>
              <a:rPr sz="2450" spc="-22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50" dirty="0">
                <a:solidFill>
                  <a:srgbClr val="000709"/>
                </a:solidFill>
                <a:latin typeface="Tahoma"/>
                <a:cs typeface="Tahoma"/>
              </a:rPr>
              <a:t>Collaborative</a:t>
            </a:r>
            <a:r>
              <a:rPr sz="245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20" dirty="0">
                <a:solidFill>
                  <a:srgbClr val="000709"/>
                </a:solidFill>
                <a:latin typeface="Tahoma"/>
                <a:cs typeface="Tahoma"/>
              </a:rPr>
              <a:t>Filtering</a:t>
            </a:r>
            <a:r>
              <a:rPr sz="245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80" dirty="0">
                <a:solidFill>
                  <a:srgbClr val="000709"/>
                </a:solidFill>
                <a:latin typeface="Tahoma"/>
                <a:cs typeface="Tahoma"/>
              </a:rPr>
              <a:t>and</a:t>
            </a:r>
            <a:r>
              <a:rPr sz="245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200" dirty="0">
                <a:solidFill>
                  <a:srgbClr val="000709"/>
                </a:solidFill>
                <a:latin typeface="Tahoma"/>
                <a:cs typeface="Tahoma"/>
              </a:rPr>
              <a:t>Deep</a:t>
            </a:r>
            <a:r>
              <a:rPr sz="245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50" dirty="0">
                <a:solidFill>
                  <a:srgbClr val="000709"/>
                </a:solidFill>
                <a:latin typeface="Tahoma"/>
                <a:cs typeface="Tahoma"/>
              </a:rPr>
              <a:t>Learning</a:t>
            </a:r>
            <a:r>
              <a:rPr sz="245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40" dirty="0">
                <a:solidFill>
                  <a:srgbClr val="000709"/>
                </a:solidFill>
                <a:latin typeface="Tahoma"/>
                <a:cs typeface="Tahoma"/>
              </a:rPr>
              <a:t>networks</a:t>
            </a:r>
            <a:r>
              <a:rPr sz="245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25" dirty="0">
                <a:solidFill>
                  <a:srgbClr val="000709"/>
                </a:solidFill>
                <a:latin typeface="Tahoma"/>
                <a:cs typeface="Tahoma"/>
              </a:rPr>
              <a:t>to </a:t>
            </a:r>
            <a:r>
              <a:rPr sz="2450" spc="-145" dirty="0">
                <a:solidFill>
                  <a:srgbClr val="000709"/>
                </a:solidFill>
                <a:latin typeface="Tahoma"/>
                <a:cs typeface="Tahoma"/>
              </a:rPr>
              <a:t>create</a:t>
            </a:r>
            <a:r>
              <a:rPr sz="2450" spc="-229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50" dirty="0">
                <a:solidFill>
                  <a:srgbClr val="000709"/>
                </a:solidFill>
                <a:latin typeface="Tahoma"/>
                <a:cs typeface="Tahoma"/>
              </a:rPr>
              <a:t>recommendation</a:t>
            </a:r>
            <a:r>
              <a:rPr sz="2450" spc="-22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55" dirty="0">
                <a:solidFill>
                  <a:srgbClr val="000709"/>
                </a:solidFill>
                <a:latin typeface="Tahoma"/>
                <a:cs typeface="Tahoma"/>
              </a:rPr>
              <a:t>system</a:t>
            </a:r>
            <a:r>
              <a:rPr sz="2450" spc="-229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00" dirty="0">
                <a:solidFill>
                  <a:srgbClr val="000709"/>
                </a:solidFill>
                <a:latin typeface="Tahoma"/>
                <a:cs typeface="Tahoma"/>
              </a:rPr>
              <a:t>for</a:t>
            </a:r>
            <a:r>
              <a:rPr sz="2450" spc="-22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60" dirty="0">
                <a:solidFill>
                  <a:srgbClr val="000709"/>
                </a:solidFill>
                <a:latin typeface="Tahoma"/>
                <a:cs typeface="Tahoma"/>
              </a:rPr>
              <a:t>movies</a:t>
            </a:r>
            <a:r>
              <a:rPr sz="2450" spc="-22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75" dirty="0">
                <a:solidFill>
                  <a:srgbClr val="000709"/>
                </a:solidFill>
                <a:latin typeface="Tahoma"/>
                <a:cs typeface="Tahoma"/>
              </a:rPr>
              <a:t>based</a:t>
            </a:r>
            <a:r>
              <a:rPr sz="2450" spc="-22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165" dirty="0">
                <a:solidFill>
                  <a:srgbClr val="000709"/>
                </a:solidFill>
                <a:latin typeface="Tahoma"/>
                <a:cs typeface="Tahoma"/>
              </a:rPr>
              <a:t>on</a:t>
            </a:r>
            <a:r>
              <a:rPr sz="2450" spc="-22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450" spc="-85" dirty="0">
                <a:solidFill>
                  <a:srgbClr val="000709"/>
                </a:solidFill>
                <a:latin typeface="Tahoma"/>
                <a:cs typeface="Tahoma"/>
              </a:rPr>
              <a:t>youtube </a:t>
            </a:r>
            <a:r>
              <a:rPr sz="2450" spc="-10" dirty="0">
                <a:solidFill>
                  <a:srgbClr val="000709"/>
                </a:solidFill>
                <a:latin typeface="Tahoma"/>
                <a:cs typeface="Tahoma"/>
              </a:rPr>
              <a:t>videos</a:t>
            </a:r>
            <a:endParaRPr sz="24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24089" y="1315803"/>
            <a:ext cx="15964535" cy="8698230"/>
            <a:chOff x="2324089" y="1315803"/>
            <a:chExt cx="15964535" cy="8698230"/>
          </a:xfrm>
        </p:grpSpPr>
        <p:sp>
          <p:nvSpPr>
            <p:cNvPr id="3" name="object 3"/>
            <p:cNvSpPr/>
            <p:nvPr/>
          </p:nvSpPr>
          <p:spPr>
            <a:xfrm>
              <a:off x="3037331" y="2030095"/>
              <a:ext cx="13291819" cy="6791959"/>
            </a:xfrm>
            <a:custGeom>
              <a:avLst/>
              <a:gdLst/>
              <a:ahLst/>
              <a:cxnLst/>
              <a:rect l="l" t="t" r="r" b="b"/>
              <a:pathLst>
                <a:path w="13291819" h="6791959">
                  <a:moveTo>
                    <a:pt x="13291302" y="6791563"/>
                  </a:moveTo>
                  <a:lnTo>
                    <a:pt x="0" y="6791563"/>
                  </a:lnTo>
                  <a:lnTo>
                    <a:pt x="0" y="0"/>
                  </a:lnTo>
                  <a:lnTo>
                    <a:pt x="13291302" y="0"/>
                  </a:lnTo>
                  <a:lnTo>
                    <a:pt x="13291302" y="6791563"/>
                  </a:lnTo>
                  <a:close/>
                </a:path>
              </a:pathLst>
            </a:custGeom>
            <a:solidFill>
              <a:srgbClr val="000000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37380" y="2030095"/>
              <a:ext cx="13293090" cy="6791959"/>
            </a:xfrm>
            <a:custGeom>
              <a:avLst/>
              <a:gdLst/>
              <a:ahLst/>
              <a:cxnLst/>
              <a:rect l="l" t="t" r="r" b="b"/>
              <a:pathLst>
                <a:path w="13293090" h="6791959">
                  <a:moveTo>
                    <a:pt x="0" y="0"/>
                  </a:moveTo>
                  <a:lnTo>
                    <a:pt x="13293080" y="0"/>
                  </a:lnTo>
                  <a:lnTo>
                    <a:pt x="13293080" y="6791473"/>
                  </a:lnTo>
                  <a:lnTo>
                    <a:pt x="0" y="6791473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62140" y="1469840"/>
              <a:ext cx="13562330" cy="7347584"/>
            </a:xfrm>
            <a:custGeom>
              <a:avLst/>
              <a:gdLst/>
              <a:ahLst/>
              <a:cxnLst/>
              <a:rect l="l" t="t" r="r" b="b"/>
              <a:pathLst>
                <a:path w="13562330" h="7347584">
                  <a:moveTo>
                    <a:pt x="6589917" y="7080829"/>
                  </a:moveTo>
                  <a:lnTo>
                    <a:pt x="391910" y="7347316"/>
                  </a:lnTo>
                  <a:lnTo>
                    <a:pt x="350814" y="7340842"/>
                  </a:lnTo>
                  <a:lnTo>
                    <a:pt x="316577" y="7319839"/>
                  </a:lnTo>
                  <a:lnTo>
                    <a:pt x="292713" y="7287530"/>
                  </a:lnTo>
                  <a:lnTo>
                    <a:pt x="282735" y="7247139"/>
                  </a:lnTo>
                  <a:lnTo>
                    <a:pt x="0" y="671200"/>
                  </a:lnTo>
                  <a:lnTo>
                    <a:pt x="6474" y="630100"/>
                  </a:lnTo>
                  <a:lnTo>
                    <a:pt x="27476" y="595863"/>
                  </a:lnTo>
                  <a:lnTo>
                    <a:pt x="59785" y="571999"/>
                  </a:lnTo>
                  <a:lnTo>
                    <a:pt x="100177" y="562021"/>
                  </a:lnTo>
                  <a:lnTo>
                    <a:pt x="13171809" y="0"/>
                  </a:lnTo>
                  <a:lnTo>
                    <a:pt x="13212908" y="6474"/>
                  </a:lnTo>
                  <a:lnTo>
                    <a:pt x="13247145" y="27477"/>
                  </a:lnTo>
                  <a:lnTo>
                    <a:pt x="13271010" y="59785"/>
                  </a:lnTo>
                  <a:lnTo>
                    <a:pt x="13278618" y="90581"/>
                  </a:lnTo>
                  <a:lnTo>
                    <a:pt x="13562186" y="6685881"/>
                  </a:lnTo>
                  <a:lnTo>
                    <a:pt x="13557249" y="6717215"/>
                  </a:lnTo>
                  <a:lnTo>
                    <a:pt x="13536246" y="6751453"/>
                  </a:lnTo>
                  <a:lnTo>
                    <a:pt x="13503936" y="6775317"/>
                  </a:lnTo>
                  <a:lnTo>
                    <a:pt x="13463548" y="6785294"/>
                  </a:lnTo>
                  <a:lnTo>
                    <a:pt x="6589917" y="7080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62189" y="1487493"/>
              <a:ext cx="13563600" cy="7329805"/>
            </a:xfrm>
            <a:custGeom>
              <a:avLst/>
              <a:gdLst/>
              <a:ahLst/>
              <a:cxnLst/>
              <a:rect l="l" t="t" r="r" b="b"/>
              <a:pathLst>
                <a:path w="13563600" h="7329805">
                  <a:moveTo>
                    <a:pt x="13230945" y="0"/>
                  </a:moveTo>
                  <a:lnTo>
                    <a:pt x="13246967" y="9828"/>
                  </a:lnTo>
                  <a:lnTo>
                    <a:pt x="13270831" y="42136"/>
                  </a:lnTo>
                  <a:lnTo>
                    <a:pt x="13280809" y="82528"/>
                  </a:lnTo>
                  <a:lnTo>
                    <a:pt x="13563541" y="6658378"/>
                  </a:lnTo>
                  <a:lnTo>
                    <a:pt x="13557067" y="6699476"/>
                  </a:lnTo>
                </a:path>
                <a:path w="13563600" h="7329805">
                  <a:moveTo>
                    <a:pt x="391164" y="7329452"/>
                  </a:moveTo>
                  <a:lnTo>
                    <a:pt x="350810" y="7323095"/>
                  </a:lnTo>
                  <a:lnTo>
                    <a:pt x="316573" y="7302092"/>
                  </a:lnTo>
                  <a:lnTo>
                    <a:pt x="292709" y="7269784"/>
                  </a:lnTo>
                  <a:lnTo>
                    <a:pt x="282731" y="7229393"/>
                  </a:lnTo>
                </a:path>
                <a:path w="13563600" h="7329805">
                  <a:moveTo>
                    <a:pt x="0" y="653542"/>
                  </a:moveTo>
                  <a:lnTo>
                    <a:pt x="6474" y="612444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0899" y="1315803"/>
              <a:ext cx="3662424" cy="9443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2108" y="5976776"/>
              <a:ext cx="1367878" cy="3753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2579" y="4131938"/>
              <a:ext cx="2602490" cy="3238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81327" y="5921410"/>
              <a:ext cx="5806671" cy="409238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54725" y="2539134"/>
            <a:ext cx="5926602" cy="98616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pc="500" dirty="0"/>
              <a:t>Stakeholders</a:t>
            </a:r>
            <a:endParaRPr spc="500" dirty="0"/>
          </a:p>
        </p:txBody>
      </p:sp>
      <p:grpSp>
        <p:nvGrpSpPr>
          <p:cNvPr id="12" name="object 12"/>
          <p:cNvGrpSpPr/>
          <p:nvPr/>
        </p:nvGrpSpPr>
        <p:grpSpPr>
          <a:xfrm>
            <a:off x="4559362" y="4693738"/>
            <a:ext cx="104775" cy="2214245"/>
            <a:chOff x="4559362" y="4693738"/>
            <a:chExt cx="104775" cy="221424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362" y="6803021"/>
              <a:ext cx="104775" cy="104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362" y="4693738"/>
              <a:ext cx="104775" cy="1047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289487" y="3652549"/>
            <a:ext cx="9795510" cy="3772571"/>
          </a:xfrm>
          <a:prstGeom prst="rect">
            <a:avLst/>
          </a:prstGeom>
        </p:spPr>
        <p:txBody>
          <a:bodyPr vert="horz" wrap="square" lIns="0" tIns="245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lang="en-US" sz="2850" spc="-130" dirty="0">
                <a:solidFill>
                  <a:srgbClr val="000709"/>
                </a:solidFill>
                <a:latin typeface="Tahoma"/>
                <a:cs typeface="Tahoma"/>
              </a:rPr>
              <a:t>Platform Users</a:t>
            </a:r>
            <a:endParaRPr lang="en-US" sz="2850" dirty="0">
              <a:latin typeface="Tahoma"/>
              <a:cs typeface="Tahoma"/>
            </a:endParaRPr>
          </a:p>
          <a:p>
            <a:pPr marL="548005" marR="5080">
              <a:lnSpc>
                <a:spcPct val="117300"/>
              </a:lnSpc>
              <a:spcBef>
                <a:spcPts val="1085"/>
              </a:spcBef>
            </a:pPr>
            <a:r>
              <a:rPr lang="en-US" sz="2450" spc="-165" dirty="0">
                <a:solidFill>
                  <a:srgbClr val="000709"/>
                </a:solidFill>
                <a:latin typeface="Tahoma"/>
                <a:cs typeface="Tahoma"/>
              </a:rPr>
              <a:t>Desire personalized recommendations aligned with interests while prioritizing privacy and data security to foster trust and engagement on the platform.</a:t>
            </a:r>
            <a:endParaRPr sz="24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lang="en-US" sz="2850" spc="-80" dirty="0">
                <a:solidFill>
                  <a:srgbClr val="000709"/>
                </a:solidFill>
                <a:latin typeface="Tahoma"/>
                <a:cs typeface="Tahoma"/>
              </a:rPr>
              <a:t>Advertisers</a:t>
            </a:r>
            <a:endParaRPr sz="2850" dirty="0">
              <a:latin typeface="Tahoma"/>
              <a:cs typeface="Tahoma"/>
            </a:endParaRPr>
          </a:p>
          <a:p>
            <a:pPr marL="548005" marR="1925320">
              <a:lnSpc>
                <a:spcPct val="117300"/>
              </a:lnSpc>
              <a:spcBef>
                <a:spcPts val="2655"/>
              </a:spcBef>
            </a:pPr>
            <a:r>
              <a:rPr lang="en-US" sz="2450" spc="-175" dirty="0">
                <a:solidFill>
                  <a:srgbClr val="000709"/>
                </a:solidFill>
                <a:latin typeface="Tahoma"/>
                <a:cs typeface="Tahoma"/>
              </a:rPr>
              <a:t>Seek opportunities to target relevant audiences through sponsored content, requiring metrics and insights to optimize advertising strategies and maximize user engagement.</a:t>
            </a:r>
          </a:p>
        </p:txBody>
      </p:sp>
    </p:spTree>
    <p:extLst>
      <p:ext uri="{BB962C8B-B14F-4D97-AF65-F5344CB8AC3E}">
        <p14:creationId xmlns:p14="http://schemas.microsoft.com/office/powerpoint/2010/main" val="923558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1632" y="990615"/>
            <a:ext cx="17164685" cy="9288780"/>
            <a:chOff x="281632" y="990615"/>
            <a:chExt cx="17164685" cy="9288780"/>
          </a:xfrm>
        </p:grpSpPr>
        <p:sp>
          <p:nvSpPr>
            <p:cNvPr id="3" name="object 3"/>
            <p:cNvSpPr/>
            <p:nvPr/>
          </p:nvSpPr>
          <p:spPr>
            <a:xfrm>
              <a:off x="2007541" y="1028700"/>
              <a:ext cx="14144625" cy="8229600"/>
            </a:xfrm>
            <a:custGeom>
              <a:avLst/>
              <a:gdLst/>
              <a:ahLst/>
              <a:cxnLst/>
              <a:rect l="l" t="t" r="r" b="b"/>
              <a:pathLst>
                <a:path w="14144625" h="8229600">
                  <a:moveTo>
                    <a:pt x="14049727" y="8229599"/>
                  </a:moveTo>
                  <a:lnTo>
                    <a:pt x="104774" y="8229599"/>
                  </a:lnTo>
                  <a:lnTo>
                    <a:pt x="63991" y="8221366"/>
                  </a:lnTo>
                  <a:lnTo>
                    <a:pt x="30687" y="8198912"/>
                  </a:lnTo>
                  <a:lnTo>
                    <a:pt x="8233" y="8165608"/>
                  </a:lnTo>
                  <a:lnTo>
                    <a:pt x="0" y="8124824"/>
                  </a:lnTo>
                  <a:lnTo>
                    <a:pt x="0" y="104774"/>
                  </a:lnTo>
                  <a:lnTo>
                    <a:pt x="8233" y="63991"/>
                  </a:lnTo>
                  <a:lnTo>
                    <a:pt x="30687" y="30687"/>
                  </a:lnTo>
                  <a:lnTo>
                    <a:pt x="63991" y="8233"/>
                  </a:lnTo>
                  <a:lnTo>
                    <a:pt x="104774" y="0"/>
                  </a:lnTo>
                  <a:lnTo>
                    <a:pt x="14049727" y="0"/>
                  </a:lnTo>
                  <a:lnTo>
                    <a:pt x="14090510" y="8233"/>
                  </a:lnTo>
                  <a:lnTo>
                    <a:pt x="14123814" y="30687"/>
                  </a:lnTo>
                  <a:lnTo>
                    <a:pt x="14144625" y="61554"/>
                  </a:lnTo>
                  <a:lnTo>
                    <a:pt x="14144625" y="8168045"/>
                  </a:lnTo>
                  <a:lnTo>
                    <a:pt x="14123814" y="8198912"/>
                  </a:lnTo>
                  <a:lnTo>
                    <a:pt x="14090510" y="8221366"/>
                  </a:lnTo>
                  <a:lnTo>
                    <a:pt x="14049727" y="8229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07541" y="1028715"/>
              <a:ext cx="14154150" cy="8229600"/>
            </a:xfrm>
            <a:custGeom>
              <a:avLst/>
              <a:gdLst/>
              <a:ahLst/>
              <a:cxnLst/>
              <a:rect l="l" t="t" r="r" b="b"/>
              <a:pathLst>
                <a:path w="14154150" h="8229600">
                  <a:moveTo>
                    <a:pt x="14049672" y="0"/>
                  </a:moveTo>
                  <a:lnTo>
                    <a:pt x="14090454" y="8233"/>
                  </a:lnTo>
                  <a:lnTo>
                    <a:pt x="14123758" y="30687"/>
                  </a:lnTo>
                  <a:lnTo>
                    <a:pt x="14146212" y="63991"/>
                  </a:lnTo>
                  <a:lnTo>
                    <a:pt x="14154148" y="103304"/>
                  </a:lnTo>
                </a:path>
                <a:path w="14154150" h="8229600">
                  <a:moveTo>
                    <a:pt x="14154148" y="8126262"/>
                  </a:moveTo>
                  <a:lnTo>
                    <a:pt x="14146212" y="8165575"/>
                  </a:lnTo>
                  <a:lnTo>
                    <a:pt x="14123758" y="8198879"/>
                  </a:lnTo>
                  <a:lnTo>
                    <a:pt x="14090454" y="8221333"/>
                  </a:lnTo>
                  <a:lnTo>
                    <a:pt x="14049671" y="8229567"/>
                  </a:lnTo>
                  <a:lnTo>
                    <a:pt x="104774" y="8229567"/>
                  </a:lnTo>
                  <a:lnTo>
                    <a:pt x="63991" y="8221333"/>
                  </a:lnTo>
                  <a:lnTo>
                    <a:pt x="30687" y="8198879"/>
                  </a:lnTo>
                  <a:lnTo>
                    <a:pt x="8233" y="8165575"/>
                  </a:lnTo>
                  <a:lnTo>
                    <a:pt x="0" y="8124792"/>
                  </a:lnTo>
                </a:path>
                <a:path w="14154150" h="8229600">
                  <a:moveTo>
                    <a:pt x="0" y="104774"/>
                  </a:moveTo>
                  <a:lnTo>
                    <a:pt x="8233" y="63991"/>
                  </a:lnTo>
                  <a:lnTo>
                    <a:pt x="30687" y="30687"/>
                  </a:lnTo>
                  <a:lnTo>
                    <a:pt x="63991" y="8233"/>
                  </a:lnTo>
                  <a:lnTo>
                    <a:pt x="104774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61550" y="3420957"/>
              <a:ext cx="1931788" cy="19317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32" y="6905575"/>
              <a:ext cx="3827304" cy="307211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56963" y="3528934"/>
              <a:ext cx="1856105" cy="1856105"/>
            </a:xfrm>
            <a:custGeom>
              <a:avLst/>
              <a:gdLst/>
              <a:ahLst/>
              <a:cxnLst/>
              <a:rect l="l" t="t" r="r" b="b"/>
              <a:pathLst>
                <a:path w="1856104" h="1856104">
                  <a:moveTo>
                    <a:pt x="927828" y="1855657"/>
                  </a:moveTo>
                  <a:lnTo>
                    <a:pt x="880082" y="1854450"/>
                  </a:lnTo>
                  <a:lnTo>
                    <a:pt x="832963" y="1850867"/>
                  </a:lnTo>
                  <a:lnTo>
                    <a:pt x="786528" y="1844966"/>
                  </a:lnTo>
                  <a:lnTo>
                    <a:pt x="740838" y="1836807"/>
                  </a:lnTo>
                  <a:lnTo>
                    <a:pt x="695949" y="1826447"/>
                  </a:lnTo>
                  <a:lnTo>
                    <a:pt x="651920" y="1813944"/>
                  </a:lnTo>
                  <a:lnTo>
                    <a:pt x="608809" y="1799357"/>
                  </a:lnTo>
                  <a:lnTo>
                    <a:pt x="566675" y="1782744"/>
                  </a:lnTo>
                  <a:lnTo>
                    <a:pt x="525575" y="1764163"/>
                  </a:lnTo>
                  <a:lnTo>
                    <a:pt x="485569" y="1743673"/>
                  </a:lnTo>
                  <a:lnTo>
                    <a:pt x="446715" y="1721332"/>
                  </a:lnTo>
                  <a:lnTo>
                    <a:pt x="409070" y="1697199"/>
                  </a:lnTo>
                  <a:lnTo>
                    <a:pt x="372693" y="1671330"/>
                  </a:lnTo>
                  <a:lnTo>
                    <a:pt x="337642" y="1643786"/>
                  </a:lnTo>
                  <a:lnTo>
                    <a:pt x="303977" y="1614624"/>
                  </a:lnTo>
                  <a:lnTo>
                    <a:pt x="271754" y="1583902"/>
                  </a:lnTo>
                  <a:lnTo>
                    <a:pt x="241032" y="1551680"/>
                  </a:lnTo>
                  <a:lnTo>
                    <a:pt x="211870" y="1518014"/>
                  </a:lnTo>
                  <a:lnTo>
                    <a:pt x="184326" y="1482963"/>
                  </a:lnTo>
                  <a:lnTo>
                    <a:pt x="158457" y="1446586"/>
                  </a:lnTo>
                  <a:lnTo>
                    <a:pt x="134324" y="1408941"/>
                  </a:lnTo>
                  <a:lnTo>
                    <a:pt x="111983" y="1370087"/>
                  </a:lnTo>
                  <a:lnTo>
                    <a:pt x="91493" y="1330081"/>
                  </a:lnTo>
                  <a:lnTo>
                    <a:pt x="72912" y="1288981"/>
                  </a:lnTo>
                  <a:lnTo>
                    <a:pt x="56299" y="1246847"/>
                  </a:lnTo>
                  <a:lnTo>
                    <a:pt x="41712" y="1203736"/>
                  </a:lnTo>
                  <a:lnTo>
                    <a:pt x="29209" y="1159707"/>
                  </a:lnTo>
                  <a:lnTo>
                    <a:pt x="18849" y="1114818"/>
                  </a:lnTo>
                  <a:lnTo>
                    <a:pt x="10690" y="1069128"/>
                  </a:lnTo>
                  <a:lnTo>
                    <a:pt x="4789" y="1022694"/>
                  </a:lnTo>
                  <a:lnTo>
                    <a:pt x="1206" y="975574"/>
                  </a:lnTo>
                  <a:lnTo>
                    <a:pt x="0" y="927804"/>
                  </a:lnTo>
                  <a:lnTo>
                    <a:pt x="1206" y="880083"/>
                  </a:lnTo>
                  <a:lnTo>
                    <a:pt x="4789" y="832963"/>
                  </a:lnTo>
                  <a:lnTo>
                    <a:pt x="10690" y="786529"/>
                  </a:lnTo>
                  <a:lnTo>
                    <a:pt x="18849" y="740839"/>
                  </a:lnTo>
                  <a:lnTo>
                    <a:pt x="29209" y="695950"/>
                  </a:lnTo>
                  <a:lnTo>
                    <a:pt x="41712" y="651921"/>
                  </a:lnTo>
                  <a:lnTo>
                    <a:pt x="56299" y="608810"/>
                  </a:lnTo>
                  <a:lnTo>
                    <a:pt x="72912" y="566676"/>
                  </a:lnTo>
                  <a:lnTo>
                    <a:pt x="91493" y="525576"/>
                  </a:lnTo>
                  <a:lnTo>
                    <a:pt x="111983" y="485570"/>
                  </a:lnTo>
                  <a:lnTo>
                    <a:pt x="134324" y="446715"/>
                  </a:lnTo>
                  <a:lnTo>
                    <a:pt x="158457" y="409070"/>
                  </a:lnTo>
                  <a:lnTo>
                    <a:pt x="184326" y="372694"/>
                  </a:lnTo>
                  <a:lnTo>
                    <a:pt x="211870" y="337643"/>
                  </a:lnTo>
                  <a:lnTo>
                    <a:pt x="241032" y="303977"/>
                  </a:lnTo>
                  <a:lnTo>
                    <a:pt x="271754" y="271754"/>
                  </a:lnTo>
                  <a:lnTo>
                    <a:pt x="303977" y="241033"/>
                  </a:lnTo>
                  <a:lnTo>
                    <a:pt x="337642" y="211871"/>
                  </a:lnTo>
                  <a:lnTo>
                    <a:pt x="372693" y="184326"/>
                  </a:lnTo>
                  <a:lnTo>
                    <a:pt x="409070" y="158458"/>
                  </a:lnTo>
                  <a:lnTo>
                    <a:pt x="446715" y="134324"/>
                  </a:lnTo>
                  <a:lnTo>
                    <a:pt x="485569" y="111983"/>
                  </a:lnTo>
                  <a:lnTo>
                    <a:pt x="525575" y="91493"/>
                  </a:lnTo>
                  <a:lnTo>
                    <a:pt x="566675" y="72913"/>
                  </a:lnTo>
                  <a:lnTo>
                    <a:pt x="608809" y="56300"/>
                  </a:lnTo>
                  <a:lnTo>
                    <a:pt x="651920" y="41713"/>
                  </a:lnTo>
                  <a:lnTo>
                    <a:pt x="695949" y="29210"/>
                  </a:lnTo>
                  <a:lnTo>
                    <a:pt x="740838" y="18850"/>
                  </a:lnTo>
                  <a:lnTo>
                    <a:pt x="786528" y="10690"/>
                  </a:lnTo>
                  <a:lnTo>
                    <a:pt x="832963" y="4790"/>
                  </a:lnTo>
                  <a:lnTo>
                    <a:pt x="880082" y="1207"/>
                  </a:lnTo>
                  <a:lnTo>
                    <a:pt x="927828" y="0"/>
                  </a:lnTo>
                  <a:lnTo>
                    <a:pt x="975574" y="1207"/>
                  </a:lnTo>
                  <a:lnTo>
                    <a:pt x="1022693" y="4790"/>
                  </a:lnTo>
                  <a:lnTo>
                    <a:pt x="1069127" y="10690"/>
                  </a:lnTo>
                  <a:lnTo>
                    <a:pt x="1114817" y="18850"/>
                  </a:lnTo>
                  <a:lnTo>
                    <a:pt x="1159707" y="29210"/>
                  </a:lnTo>
                  <a:lnTo>
                    <a:pt x="1203736" y="41713"/>
                  </a:lnTo>
                  <a:lnTo>
                    <a:pt x="1246846" y="56300"/>
                  </a:lnTo>
                  <a:lnTo>
                    <a:pt x="1288981" y="72913"/>
                  </a:lnTo>
                  <a:lnTo>
                    <a:pt x="1330080" y="91493"/>
                  </a:lnTo>
                  <a:lnTo>
                    <a:pt x="1370086" y="111983"/>
                  </a:lnTo>
                  <a:lnTo>
                    <a:pt x="1408941" y="134324"/>
                  </a:lnTo>
                  <a:lnTo>
                    <a:pt x="1446586" y="158458"/>
                  </a:lnTo>
                  <a:lnTo>
                    <a:pt x="1482963" y="184326"/>
                  </a:lnTo>
                  <a:lnTo>
                    <a:pt x="1518013" y="211871"/>
                  </a:lnTo>
                  <a:lnTo>
                    <a:pt x="1551679" y="241033"/>
                  </a:lnTo>
                  <a:lnTo>
                    <a:pt x="1583902" y="271754"/>
                  </a:lnTo>
                  <a:lnTo>
                    <a:pt x="1614624" y="303977"/>
                  </a:lnTo>
                  <a:lnTo>
                    <a:pt x="1643786" y="337643"/>
                  </a:lnTo>
                  <a:lnTo>
                    <a:pt x="1671330" y="372694"/>
                  </a:lnTo>
                  <a:lnTo>
                    <a:pt x="1697198" y="409070"/>
                  </a:lnTo>
                  <a:lnTo>
                    <a:pt x="1721332" y="446715"/>
                  </a:lnTo>
                  <a:lnTo>
                    <a:pt x="1743673" y="485570"/>
                  </a:lnTo>
                  <a:lnTo>
                    <a:pt x="1764163" y="525576"/>
                  </a:lnTo>
                  <a:lnTo>
                    <a:pt x="1782744" y="566676"/>
                  </a:lnTo>
                  <a:lnTo>
                    <a:pt x="1799357" y="608810"/>
                  </a:lnTo>
                  <a:lnTo>
                    <a:pt x="1813944" y="651921"/>
                  </a:lnTo>
                  <a:lnTo>
                    <a:pt x="1826447" y="695950"/>
                  </a:lnTo>
                  <a:lnTo>
                    <a:pt x="1836807" y="740839"/>
                  </a:lnTo>
                  <a:lnTo>
                    <a:pt x="1844966" y="786529"/>
                  </a:lnTo>
                  <a:lnTo>
                    <a:pt x="1850867" y="832963"/>
                  </a:lnTo>
                  <a:lnTo>
                    <a:pt x="1854450" y="880083"/>
                  </a:lnTo>
                  <a:lnTo>
                    <a:pt x="1855656" y="927829"/>
                  </a:lnTo>
                  <a:lnTo>
                    <a:pt x="1854450" y="975574"/>
                  </a:lnTo>
                  <a:lnTo>
                    <a:pt x="1850867" y="1022694"/>
                  </a:lnTo>
                  <a:lnTo>
                    <a:pt x="1844966" y="1069128"/>
                  </a:lnTo>
                  <a:lnTo>
                    <a:pt x="1836807" y="1114818"/>
                  </a:lnTo>
                  <a:lnTo>
                    <a:pt x="1826447" y="1159707"/>
                  </a:lnTo>
                  <a:lnTo>
                    <a:pt x="1813944" y="1203736"/>
                  </a:lnTo>
                  <a:lnTo>
                    <a:pt x="1799357" y="1246847"/>
                  </a:lnTo>
                  <a:lnTo>
                    <a:pt x="1782744" y="1288981"/>
                  </a:lnTo>
                  <a:lnTo>
                    <a:pt x="1764163" y="1330081"/>
                  </a:lnTo>
                  <a:lnTo>
                    <a:pt x="1743673" y="1370087"/>
                  </a:lnTo>
                  <a:lnTo>
                    <a:pt x="1721332" y="1408941"/>
                  </a:lnTo>
                  <a:lnTo>
                    <a:pt x="1697198" y="1446586"/>
                  </a:lnTo>
                  <a:lnTo>
                    <a:pt x="1671330" y="1482963"/>
                  </a:lnTo>
                  <a:lnTo>
                    <a:pt x="1643786" y="1518014"/>
                  </a:lnTo>
                  <a:lnTo>
                    <a:pt x="1614624" y="1551680"/>
                  </a:lnTo>
                  <a:lnTo>
                    <a:pt x="1583902" y="1583902"/>
                  </a:lnTo>
                  <a:lnTo>
                    <a:pt x="1551679" y="1614624"/>
                  </a:lnTo>
                  <a:lnTo>
                    <a:pt x="1518013" y="1643786"/>
                  </a:lnTo>
                  <a:lnTo>
                    <a:pt x="1482963" y="1671330"/>
                  </a:lnTo>
                  <a:lnTo>
                    <a:pt x="1446586" y="1697199"/>
                  </a:lnTo>
                  <a:lnTo>
                    <a:pt x="1408941" y="1721332"/>
                  </a:lnTo>
                  <a:lnTo>
                    <a:pt x="1370086" y="1743673"/>
                  </a:lnTo>
                  <a:lnTo>
                    <a:pt x="1330080" y="1764163"/>
                  </a:lnTo>
                  <a:lnTo>
                    <a:pt x="1288981" y="1782744"/>
                  </a:lnTo>
                  <a:lnTo>
                    <a:pt x="1246846" y="1799357"/>
                  </a:lnTo>
                  <a:lnTo>
                    <a:pt x="1203736" y="1813944"/>
                  </a:lnTo>
                  <a:lnTo>
                    <a:pt x="1159707" y="1826447"/>
                  </a:lnTo>
                  <a:lnTo>
                    <a:pt x="1114817" y="1836807"/>
                  </a:lnTo>
                  <a:lnTo>
                    <a:pt x="1069127" y="1844966"/>
                  </a:lnTo>
                  <a:lnTo>
                    <a:pt x="1022693" y="1850867"/>
                  </a:lnTo>
                  <a:lnTo>
                    <a:pt x="975574" y="1854450"/>
                  </a:lnTo>
                  <a:lnTo>
                    <a:pt x="927828" y="18556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56963" y="3528934"/>
              <a:ext cx="1856105" cy="1856105"/>
            </a:xfrm>
            <a:custGeom>
              <a:avLst/>
              <a:gdLst/>
              <a:ahLst/>
              <a:cxnLst/>
              <a:rect l="l" t="t" r="r" b="b"/>
              <a:pathLst>
                <a:path w="1856104" h="1856104">
                  <a:moveTo>
                    <a:pt x="0" y="927814"/>
                  </a:moveTo>
                  <a:lnTo>
                    <a:pt x="1206" y="975538"/>
                  </a:lnTo>
                  <a:lnTo>
                    <a:pt x="4789" y="1022655"/>
                  </a:lnTo>
                  <a:lnTo>
                    <a:pt x="10689" y="1069087"/>
                  </a:lnTo>
                  <a:lnTo>
                    <a:pt x="18848" y="1114776"/>
                  </a:lnTo>
                  <a:lnTo>
                    <a:pt x="29208" y="1159664"/>
                  </a:lnTo>
                  <a:lnTo>
                    <a:pt x="41711" y="1203691"/>
                  </a:lnTo>
                  <a:lnTo>
                    <a:pt x="56297" y="1246800"/>
                  </a:lnTo>
                  <a:lnTo>
                    <a:pt x="72910" y="1288933"/>
                  </a:lnTo>
                  <a:lnTo>
                    <a:pt x="91490" y="1330031"/>
                  </a:lnTo>
                  <a:lnTo>
                    <a:pt x="111979" y="1370035"/>
                  </a:lnTo>
                  <a:lnTo>
                    <a:pt x="134319" y="1408889"/>
                  </a:lnTo>
                  <a:lnTo>
                    <a:pt x="158452" y="1446532"/>
                  </a:lnTo>
                  <a:lnTo>
                    <a:pt x="184319" y="1482908"/>
                  </a:lnTo>
                  <a:lnTo>
                    <a:pt x="211862" y="1517957"/>
                  </a:lnTo>
                  <a:lnTo>
                    <a:pt x="241023" y="1551621"/>
                  </a:lnTo>
                  <a:lnTo>
                    <a:pt x="271744" y="1583843"/>
                  </a:lnTo>
                  <a:lnTo>
                    <a:pt x="303965" y="1614564"/>
                  </a:lnTo>
                  <a:lnTo>
                    <a:pt x="337630" y="1643725"/>
                  </a:lnTo>
                  <a:lnTo>
                    <a:pt x="372679" y="1671268"/>
                  </a:lnTo>
                  <a:lnTo>
                    <a:pt x="409055" y="1697135"/>
                  </a:lnTo>
                  <a:lnTo>
                    <a:pt x="446698" y="1721268"/>
                  </a:lnTo>
                  <a:lnTo>
                    <a:pt x="485551" y="1743608"/>
                  </a:lnTo>
                  <a:lnTo>
                    <a:pt x="525556" y="1764097"/>
                  </a:lnTo>
                  <a:lnTo>
                    <a:pt x="566654" y="1782677"/>
                  </a:lnTo>
                  <a:lnTo>
                    <a:pt x="608787" y="1799290"/>
                  </a:lnTo>
                  <a:lnTo>
                    <a:pt x="651896" y="1813876"/>
                  </a:lnTo>
                  <a:lnTo>
                    <a:pt x="695923" y="1826378"/>
                  </a:lnTo>
                  <a:lnTo>
                    <a:pt x="740810" y="1836738"/>
                  </a:lnTo>
                  <a:lnTo>
                    <a:pt x="786499" y="1844898"/>
                  </a:lnTo>
                  <a:lnTo>
                    <a:pt x="832932" y="1850798"/>
                  </a:lnTo>
                  <a:lnTo>
                    <a:pt x="880049" y="1854381"/>
                  </a:lnTo>
                  <a:lnTo>
                    <a:pt x="927793" y="1855588"/>
                  </a:lnTo>
                  <a:lnTo>
                    <a:pt x="975538" y="1854381"/>
                  </a:lnTo>
                  <a:lnTo>
                    <a:pt x="1022655" y="1850798"/>
                  </a:lnTo>
                  <a:lnTo>
                    <a:pt x="1069087" y="1844898"/>
                  </a:lnTo>
                  <a:lnTo>
                    <a:pt x="1114776" y="1836738"/>
                  </a:lnTo>
                  <a:lnTo>
                    <a:pt x="1159664" y="1826378"/>
                  </a:lnTo>
                  <a:lnTo>
                    <a:pt x="1203691" y="1813876"/>
                  </a:lnTo>
                  <a:lnTo>
                    <a:pt x="1246800" y="1799290"/>
                  </a:lnTo>
                  <a:lnTo>
                    <a:pt x="1288933" y="1782677"/>
                  </a:lnTo>
                  <a:lnTo>
                    <a:pt x="1330031" y="1764097"/>
                  </a:lnTo>
                  <a:lnTo>
                    <a:pt x="1370035" y="1743608"/>
                  </a:lnTo>
                  <a:lnTo>
                    <a:pt x="1408889" y="1721268"/>
                  </a:lnTo>
                  <a:lnTo>
                    <a:pt x="1446532" y="1697135"/>
                  </a:lnTo>
                  <a:lnTo>
                    <a:pt x="1482908" y="1671268"/>
                  </a:lnTo>
                  <a:lnTo>
                    <a:pt x="1517957" y="1643725"/>
                  </a:lnTo>
                  <a:lnTo>
                    <a:pt x="1551621" y="1614564"/>
                  </a:lnTo>
                  <a:lnTo>
                    <a:pt x="1583843" y="1583843"/>
                  </a:lnTo>
                  <a:lnTo>
                    <a:pt x="1614564" y="1551621"/>
                  </a:lnTo>
                  <a:lnTo>
                    <a:pt x="1643725" y="1517957"/>
                  </a:lnTo>
                  <a:lnTo>
                    <a:pt x="1671268" y="1482908"/>
                  </a:lnTo>
                  <a:lnTo>
                    <a:pt x="1697135" y="1446532"/>
                  </a:lnTo>
                  <a:lnTo>
                    <a:pt x="1721268" y="1408889"/>
                  </a:lnTo>
                  <a:lnTo>
                    <a:pt x="1743608" y="1370035"/>
                  </a:lnTo>
                  <a:lnTo>
                    <a:pt x="1764097" y="1330031"/>
                  </a:lnTo>
                  <a:lnTo>
                    <a:pt x="1782677" y="1288933"/>
                  </a:lnTo>
                  <a:lnTo>
                    <a:pt x="1799289" y="1246800"/>
                  </a:lnTo>
                  <a:lnTo>
                    <a:pt x="1813876" y="1203691"/>
                  </a:lnTo>
                  <a:lnTo>
                    <a:pt x="1826378" y="1159664"/>
                  </a:lnTo>
                  <a:lnTo>
                    <a:pt x="1836738" y="1114776"/>
                  </a:lnTo>
                  <a:lnTo>
                    <a:pt x="1844898" y="1069087"/>
                  </a:lnTo>
                  <a:lnTo>
                    <a:pt x="1850798" y="1022655"/>
                  </a:lnTo>
                  <a:lnTo>
                    <a:pt x="1854381" y="975538"/>
                  </a:lnTo>
                  <a:lnTo>
                    <a:pt x="1855588" y="927793"/>
                  </a:lnTo>
                  <a:lnTo>
                    <a:pt x="1854381" y="880049"/>
                  </a:lnTo>
                  <a:lnTo>
                    <a:pt x="1850798" y="832932"/>
                  </a:lnTo>
                  <a:lnTo>
                    <a:pt x="1844898" y="786500"/>
                  </a:lnTo>
                  <a:lnTo>
                    <a:pt x="1836738" y="740811"/>
                  </a:lnTo>
                  <a:lnTo>
                    <a:pt x="1826378" y="695923"/>
                  </a:lnTo>
                  <a:lnTo>
                    <a:pt x="1813876" y="651896"/>
                  </a:lnTo>
                  <a:lnTo>
                    <a:pt x="1799289" y="608787"/>
                  </a:lnTo>
                  <a:lnTo>
                    <a:pt x="1782677" y="566654"/>
                  </a:lnTo>
                  <a:lnTo>
                    <a:pt x="1764097" y="525556"/>
                  </a:lnTo>
                  <a:lnTo>
                    <a:pt x="1743608" y="485552"/>
                  </a:lnTo>
                  <a:lnTo>
                    <a:pt x="1721268" y="446698"/>
                  </a:lnTo>
                  <a:lnTo>
                    <a:pt x="1697135" y="409055"/>
                  </a:lnTo>
                  <a:lnTo>
                    <a:pt x="1671268" y="372679"/>
                  </a:lnTo>
                  <a:lnTo>
                    <a:pt x="1643725" y="337630"/>
                  </a:lnTo>
                  <a:lnTo>
                    <a:pt x="1614564" y="303965"/>
                  </a:lnTo>
                  <a:lnTo>
                    <a:pt x="1583843" y="271744"/>
                  </a:lnTo>
                  <a:lnTo>
                    <a:pt x="1551621" y="241023"/>
                  </a:lnTo>
                  <a:lnTo>
                    <a:pt x="1517957" y="211862"/>
                  </a:lnTo>
                  <a:lnTo>
                    <a:pt x="1482908" y="184319"/>
                  </a:lnTo>
                  <a:lnTo>
                    <a:pt x="1446532" y="158452"/>
                  </a:lnTo>
                  <a:lnTo>
                    <a:pt x="1408889" y="134319"/>
                  </a:lnTo>
                  <a:lnTo>
                    <a:pt x="1370035" y="111979"/>
                  </a:lnTo>
                  <a:lnTo>
                    <a:pt x="1330031" y="91490"/>
                  </a:lnTo>
                  <a:lnTo>
                    <a:pt x="1288933" y="72910"/>
                  </a:lnTo>
                  <a:lnTo>
                    <a:pt x="1246800" y="56297"/>
                  </a:lnTo>
                  <a:lnTo>
                    <a:pt x="1203691" y="41711"/>
                  </a:lnTo>
                  <a:lnTo>
                    <a:pt x="1159664" y="29208"/>
                  </a:lnTo>
                  <a:lnTo>
                    <a:pt x="1114776" y="18849"/>
                  </a:lnTo>
                  <a:lnTo>
                    <a:pt x="1069087" y="10689"/>
                  </a:lnTo>
                  <a:lnTo>
                    <a:pt x="1022655" y="4789"/>
                  </a:lnTo>
                  <a:lnTo>
                    <a:pt x="975538" y="1206"/>
                  </a:lnTo>
                  <a:lnTo>
                    <a:pt x="927812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7478" y="3490834"/>
              <a:ext cx="1931788" cy="19317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559914" y="3828173"/>
              <a:ext cx="1177925" cy="1343025"/>
            </a:xfrm>
            <a:custGeom>
              <a:avLst/>
              <a:gdLst/>
              <a:ahLst/>
              <a:cxnLst/>
              <a:rect l="l" t="t" r="r" b="b"/>
              <a:pathLst>
                <a:path w="1177925" h="1343025">
                  <a:moveTo>
                    <a:pt x="786079" y="369798"/>
                  </a:moveTo>
                  <a:lnTo>
                    <a:pt x="768959" y="340588"/>
                  </a:lnTo>
                  <a:lnTo>
                    <a:pt x="765733" y="335673"/>
                  </a:lnTo>
                  <a:lnTo>
                    <a:pt x="761860" y="328752"/>
                  </a:lnTo>
                  <a:lnTo>
                    <a:pt x="761860" y="369125"/>
                  </a:lnTo>
                  <a:lnTo>
                    <a:pt x="756653" y="372300"/>
                  </a:lnTo>
                  <a:lnTo>
                    <a:pt x="672731" y="419976"/>
                  </a:lnTo>
                  <a:lnTo>
                    <a:pt x="578167" y="467017"/>
                  </a:lnTo>
                  <a:lnTo>
                    <a:pt x="530440" y="489826"/>
                  </a:lnTo>
                  <a:lnTo>
                    <a:pt x="482346" y="511797"/>
                  </a:lnTo>
                  <a:lnTo>
                    <a:pt x="419862" y="538048"/>
                  </a:lnTo>
                  <a:lnTo>
                    <a:pt x="356374" y="561797"/>
                  </a:lnTo>
                  <a:lnTo>
                    <a:pt x="324294" y="504482"/>
                  </a:lnTo>
                  <a:lnTo>
                    <a:pt x="308038" y="475856"/>
                  </a:lnTo>
                  <a:lnTo>
                    <a:pt x="281774" y="431038"/>
                  </a:lnTo>
                  <a:lnTo>
                    <a:pt x="251599" y="382841"/>
                  </a:lnTo>
                  <a:lnTo>
                    <a:pt x="281305" y="367957"/>
                  </a:lnTo>
                  <a:lnTo>
                    <a:pt x="341261" y="338670"/>
                  </a:lnTo>
                  <a:lnTo>
                    <a:pt x="611479" y="211950"/>
                  </a:lnTo>
                  <a:lnTo>
                    <a:pt x="659269" y="189001"/>
                  </a:lnTo>
                  <a:lnTo>
                    <a:pt x="664146" y="197523"/>
                  </a:lnTo>
                  <a:lnTo>
                    <a:pt x="696556" y="256971"/>
                  </a:lnTo>
                  <a:lnTo>
                    <a:pt x="746734" y="346722"/>
                  </a:lnTo>
                  <a:lnTo>
                    <a:pt x="761860" y="369125"/>
                  </a:lnTo>
                  <a:lnTo>
                    <a:pt x="761860" y="328752"/>
                  </a:lnTo>
                  <a:lnTo>
                    <a:pt x="715784" y="246367"/>
                  </a:lnTo>
                  <a:lnTo>
                    <a:pt x="684580" y="189001"/>
                  </a:lnTo>
                  <a:lnTo>
                    <a:pt x="682650" y="185483"/>
                  </a:lnTo>
                  <a:lnTo>
                    <a:pt x="676770" y="174282"/>
                  </a:lnTo>
                  <a:lnTo>
                    <a:pt x="668528" y="162242"/>
                  </a:lnTo>
                  <a:lnTo>
                    <a:pt x="660285" y="164249"/>
                  </a:lnTo>
                  <a:lnTo>
                    <a:pt x="658774" y="164909"/>
                  </a:lnTo>
                  <a:lnTo>
                    <a:pt x="560146" y="211924"/>
                  </a:lnTo>
                  <a:lnTo>
                    <a:pt x="362267" y="304241"/>
                  </a:lnTo>
                  <a:lnTo>
                    <a:pt x="298831" y="334733"/>
                  </a:lnTo>
                  <a:lnTo>
                    <a:pt x="235115" y="366458"/>
                  </a:lnTo>
                  <a:lnTo>
                    <a:pt x="234607" y="367118"/>
                  </a:lnTo>
                  <a:lnTo>
                    <a:pt x="233934" y="367626"/>
                  </a:lnTo>
                  <a:lnTo>
                    <a:pt x="232587" y="367957"/>
                  </a:lnTo>
                  <a:lnTo>
                    <a:pt x="231419" y="368287"/>
                  </a:lnTo>
                  <a:lnTo>
                    <a:pt x="230238" y="369125"/>
                  </a:lnTo>
                  <a:lnTo>
                    <a:pt x="225196" y="372478"/>
                  </a:lnTo>
                  <a:lnTo>
                    <a:pt x="223850" y="379158"/>
                  </a:lnTo>
                  <a:lnTo>
                    <a:pt x="227037" y="384175"/>
                  </a:lnTo>
                  <a:lnTo>
                    <a:pt x="238874" y="402361"/>
                  </a:lnTo>
                  <a:lnTo>
                    <a:pt x="250418" y="420751"/>
                  </a:lnTo>
                  <a:lnTo>
                    <a:pt x="272783" y="457936"/>
                  </a:lnTo>
                  <a:lnTo>
                    <a:pt x="305460" y="514908"/>
                  </a:lnTo>
                  <a:lnTo>
                    <a:pt x="331584" y="561632"/>
                  </a:lnTo>
                  <a:lnTo>
                    <a:pt x="339051" y="575017"/>
                  </a:lnTo>
                  <a:lnTo>
                    <a:pt x="342087" y="576681"/>
                  </a:lnTo>
                  <a:lnTo>
                    <a:pt x="345274" y="577189"/>
                  </a:lnTo>
                  <a:lnTo>
                    <a:pt x="347294" y="582714"/>
                  </a:lnTo>
                  <a:lnTo>
                    <a:pt x="353352" y="585546"/>
                  </a:lnTo>
                  <a:lnTo>
                    <a:pt x="359067" y="583717"/>
                  </a:lnTo>
                  <a:lnTo>
                    <a:pt x="392569" y="571715"/>
                  </a:lnTo>
                  <a:lnTo>
                    <a:pt x="418261" y="561797"/>
                  </a:lnTo>
                  <a:lnTo>
                    <a:pt x="425729" y="558914"/>
                  </a:lnTo>
                  <a:lnTo>
                    <a:pt x="491261" y="531368"/>
                  </a:lnTo>
                  <a:lnTo>
                    <a:pt x="539508" y="509435"/>
                  </a:lnTo>
                  <a:lnTo>
                    <a:pt x="587438" y="486537"/>
                  </a:lnTo>
                  <a:lnTo>
                    <a:pt x="682485" y="439204"/>
                  </a:lnTo>
                  <a:lnTo>
                    <a:pt x="758329" y="396557"/>
                  </a:lnTo>
                  <a:lnTo>
                    <a:pt x="762279" y="394271"/>
                  </a:lnTo>
                  <a:lnTo>
                    <a:pt x="768527" y="390728"/>
                  </a:lnTo>
                  <a:lnTo>
                    <a:pt x="785914" y="372973"/>
                  </a:lnTo>
                  <a:lnTo>
                    <a:pt x="786079" y="369798"/>
                  </a:lnTo>
                  <a:close/>
                </a:path>
                <a:path w="1177925" h="1343025">
                  <a:moveTo>
                    <a:pt x="819556" y="484365"/>
                  </a:moveTo>
                  <a:lnTo>
                    <a:pt x="817029" y="479018"/>
                  </a:lnTo>
                  <a:lnTo>
                    <a:pt x="814501" y="473659"/>
                  </a:lnTo>
                  <a:lnTo>
                    <a:pt x="807948" y="471322"/>
                  </a:lnTo>
                  <a:lnTo>
                    <a:pt x="802398" y="473824"/>
                  </a:lnTo>
                  <a:lnTo>
                    <a:pt x="396062" y="675195"/>
                  </a:lnTo>
                  <a:lnTo>
                    <a:pt x="393712" y="681558"/>
                  </a:lnTo>
                  <a:lnTo>
                    <a:pt x="399097" y="692429"/>
                  </a:lnTo>
                  <a:lnTo>
                    <a:pt x="405485" y="694766"/>
                  </a:lnTo>
                  <a:lnTo>
                    <a:pt x="817194" y="490893"/>
                  </a:lnTo>
                  <a:lnTo>
                    <a:pt x="819556" y="484365"/>
                  </a:lnTo>
                  <a:close/>
                </a:path>
                <a:path w="1177925" h="1343025">
                  <a:moveTo>
                    <a:pt x="881113" y="583717"/>
                  </a:moveTo>
                  <a:lnTo>
                    <a:pt x="876058" y="572846"/>
                  </a:lnTo>
                  <a:lnTo>
                    <a:pt x="869505" y="570496"/>
                  </a:lnTo>
                  <a:lnTo>
                    <a:pt x="824585" y="591883"/>
                  </a:lnTo>
                  <a:lnTo>
                    <a:pt x="746366" y="630555"/>
                  </a:lnTo>
                  <a:lnTo>
                    <a:pt x="660831" y="674204"/>
                  </a:lnTo>
                  <a:lnTo>
                    <a:pt x="470408" y="774547"/>
                  </a:lnTo>
                  <a:lnTo>
                    <a:pt x="468388" y="781062"/>
                  </a:lnTo>
                  <a:lnTo>
                    <a:pt x="474103" y="791768"/>
                  </a:lnTo>
                  <a:lnTo>
                    <a:pt x="480669" y="793775"/>
                  </a:lnTo>
                  <a:lnTo>
                    <a:pt x="624535" y="717727"/>
                  </a:lnTo>
                  <a:lnTo>
                    <a:pt x="717296" y="669683"/>
                  </a:lnTo>
                  <a:lnTo>
                    <a:pt x="795083" y="630580"/>
                  </a:lnTo>
                  <a:lnTo>
                    <a:pt x="834136" y="611492"/>
                  </a:lnTo>
                  <a:lnTo>
                    <a:pt x="873366" y="592747"/>
                  </a:lnTo>
                  <a:lnTo>
                    <a:pt x="878751" y="590232"/>
                  </a:lnTo>
                  <a:lnTo>
                    <a:pt x="881113" y="583717"/>
                  </a:lnTo>
                  <a:close/>
                </a:path>
                <a:path w="1177925" h="1343025">
                  <a:moveTo>
                    <a:pt x="1177417" y="1047254"/>
                  </a:moveTo>
                  <a:lnTo>
                    <a:pt x="1175931" y="1038136"/>
                  </a:lnTo>
                  <a:lnTo>
                    <a:pt x="1173073" y="1030439"/>
                  </a:lnTo>
                  <a:lnTo>
                    <a:pt x="1166520" y="1025258"/>
                  </a:lnTo>
                  <a:lnTo>
                    <a:pt x="1162075" y="1024255"/>
                  </a:lnTo>
                  <a:lnTo>
                    <a:pt x="1159116" y="1023581"/>
                  </a:lnTo>
                  <a:lnTo>
                    <a:pt x="1157846" y="984605"/>
                  </a:lnTo>
                  <a:lnTo>
                    <a:pt x="1156385" y="940295"/>
                  </a:lnTo>
                  <a:lnTo>
                    <a:pt x="1155331" y="907846"/>
                  </a:lnTo>
                  <a:lnTo>
                    <a:pt x="1154036" y="868375"/>
                  </a:lnTo>
                  <a:lnTo>
                    <a:pt x="1153223" y="843622"/>
                  </a:lnTo>
                  <a:lnTo>
                    <a:pt x="1161300" y="835596"/>
                  </a:lnTo>
                  <a:lnTo>
                    <a:pt x="1161300" y="826058"/>
                  </a:lnTo>
                  <a:lnTo>
                    <a:pt x="1160970" y="823214"/>
                  </a:lnTo>
                  <a:lnTo>
                    <a:pt x="1146657" y="787057"/>
                  </a:lnTo>
                  <a:lnTo>
                    <a:pt x="1134313" y="767588"/>
                  </a:lnTo>
                  <a:lnTo>
                    <a:pt x="1129347" y="759320"/>
                  </a:lnTo>
                  <a:lnTo>
                    <a:pt x="1113028" y="728548"/>
                  </a:lnTo>
                  <a:lnTo>
                    <a:pt x="1113028" y="1038136"/>
                  </a:lnTo>
                  <a:lnTo>
                    <a:pt x="644144" y="1232979"/>
                  </a:lnTo>
                  <a:lnTo>
                    <a:pt x="529945" y="1274787"/>
                  </a:lnTo>
                  <a:lnTo>
                    <a:pt x="571030" y="1255725"/>
                  </a:lnTo>
                  <a:lnTo>
                    <a:pt x="746671" y="1175461"/>
                  </a:lnTo>
                  <a:lnTo>
                    <a:pt x="833983" y="1136916"/>
                  </a:lnTo>
                  <a:lnTo>
                    <a:pt x="924267" y="1098499"/>
                  </a:lnTo>
                  <a:lnTo>
                    <a:pt x="970991" y="1079296"/>
                  </a:lnTo>
                  <a:lnTo>
                    <a:pt x="1017943" y="1060500"/>
                  </a:lnTo>
                  <a:lnTo>
                    <a:pt x="1065123" y="1042149"/>
                  </a:lnTo>
                  <a:lnTo>
                    <a:pt x="1112532" y="1024255"/>
                  </a:lnTo>
                  <a:lnTo>
                    <a:pt x="1113028" y="1038136"/>
                  </a:lnTo>
                  <a:lnTo>
                    <a:pt x="1113028" y="728548"/>
                  </a:lnTo>
                  <a:lnTo>
                    <a:pt x="1111516" y="725703"/>
                  </a:lnTo>
                  <a:lnTo>
                    <a:pt x="1111516" y="1001331"/>
                  </a:lnTo>
                  <a:lnTo>
                    <a:pt x="1062520" y="1019759"/>
                  </a:lnTo>
                  <a:lnTo>
                    <a:pt x="1013777" y="1038669"/>
                  </a:lnTo>
                  <a:lnTo>
                    <a:pt x="965288" y="1058062"/>
                  </a:lnTo>
                  <a:lnTo>
                    <a:pt x="917028" y="1077912"/>
                  </a:lnTo>
                  <a:lnTo>
                    <a:pt x="824992" y="1117092"/>
                  </a:lnTo>
                  <a:lnTo>
                    <a:pt x="737349" y="1155763"/>
                  </a:lnTo>
                  <a:lnTo>
                    <a:pt x="693750" y="1175410"/>
                  </a:lnTo>
                  <a:lnTo>
                    <a:pt x="519341" y="1255725"/>
                  </a:lnTo>
                  <a:lnTo>
                    <a:pt x="520357" y="1249540"/>
                  </a:lnTo>
                  <a:lnTo>
                    <a:pt x="562229" y="1226604"/>
                  </a:lnTo>
                  <a:lnTo>
                    <a:pt x="605116" y="1205547"/>
                  </a:lnTo>
                  <a:lnTo>
                    <a:pt x="671906" y="1175461"/>
                  </a:lnTo>
                  <a:lnTo>
                    <a:pt x="941197" y="1058252"/>
                  </a:lnTo>
                  <a:lnTo>
                    <a:pt x="1111008" y="984605"/>
                  </a:lnTo>
                  <a:lnTo>
                    <a:pt x="1111516" y="1001331"/>
                  </a:lnTo>
                  <a:lnTo>
                    <a:pt x="1111516" y="725703"/>
                  </a:lnTo>
                  <a:lnTo>
                    <a:pt x="1110335" y="723468"/>
                  </a:lnTo>
                  <a:lnTo>
                    <a:pt x="1110335" y="961364"/>
                  </a:lnTo>
                  <a:lnTo>
                    <a:pt x="886942" y="1058202"/>
                  </a:lnTo>
                  <a:lnTo>
                    <a:pt x="629208" y="1170698"/>
                  </a:lnTo>
                  <a:lnTo>
                    <a:pt x="577926" y="1194638"/>
                  </a:lnTo>
                  <a:lnTo>
                    <a:pt x="542531" y="1212773"/>
                  </a:lnTo>
                  <a:lnTo>
                    <a:pt x="525068" y="1222273"/>
                  </a:lnTo>
                  <a:lnTo>
                    <a:pt x="527418" y="1208557"/>
                  </a:lnTo>
                  <a:lnTo>
                    <a:pt x="528091" y="1208392"/>
                  </a:lnTo>
                  <a:lnTo>
                    <a:pt x="528764" y="1208392"/>
                  </a:lnTo>
                  <a:lnTo>
                    <a:pt x="529437" y="1208227"/>
                  </a:lnTo>
                  <a:lnTo>
                    <a:pt x="550557" y="1199857"/>
                  </a:lnTo>
                  <a:lnTo>
                    <a:pt x="571550" y="1191107"/>
                  </a:lnTo>
                  <a:lnTo>
                    <a:pt x="587857" y="1183970"/>
                  </a:lnTo>
                  <a:lnTo>
                    <a:pt x="592366" y="1182001"/>
                  </a:lnTo>
                  <a:lnTo>
                    <a:pt x="613029" y="1172603"/>
                  </a:lnTo>
                  <a:lnTo>
                    <a:pt x="660565" y="1150124"/>
                  </a:lnTo>
                  <a:lnTo>
                    <a:pt x="754951" y="1103782"/>
                  </a:lnTo>
                  <a:lnTo>
                    <a:pt x="802398" y="1081112"/>
                  </a:lnTo>
                  <a:lnTo>
                    <a:pt x="1109840" y="940295"/>
                  </a:lnTo>
                  <a:lnTo>
                    <a:pt x="1110335" y="961364"/>
                  </a:lnTo>
                  <a:lnTo>
                    <a:pt x="1110335" y="723468"/>
                  </a:lnTo>
                  <a:lnTo>
                    <a:pt x="1108824" y="720623"/>
                  </a:lnTo>
                  <a:lnTo>
                    <a:pt x="1108824" y="916711"/>
                  </a:lnTo>
                  <a:lnTo>
                    <a:pt x="792975" y="1061542"/>
                  </a:lnTo>
                  <a:lnTo>
                    <a:pt x="745540" y="1084211"/>
                  </a:lnTo>
                  <a:lnTo>
                    <a:pt x="651217" y="1130554"/>
                  </a:lnTo>
                  <a:lnTo>
                    <a:pt x="603770" y="1153033"/>
                  </a:lnTo>
                  <a:lnTo>
                    <a:pt x="585901" y="1161084"/>
                  </a:lnTo>
                  <a:lnTo>
                    <a:pt x="567867" y="1168946"/>
                  </a:lnTo>
                  <a:lnTo>
                    <a:pt x="549706" y="1176578"/>
                  </a:lnTo>
                  <a:lnTo>
                    <a:pt x="531456" y="1183970"/>
                  </a:lnTo>
                  <a:lnTo>
                    <a:pt x="534149" y="1167587"/>
                  </a:lnTo>
                  <a:lnTo>
                    <a:pt x="535825" y="1167587"/>
                  </a:lnTo>
                  <a:lnTo>
                    <a:pt x="537514" y="1167422"/>
                  </a:lnTo>
                  <a:lnTo>
                    <a:pt x="539191" y="1166749"/>
                  </a:lnTo>
                  <a:lnTo>
                    <a:pt x="588733" y="1143000"/>
                  </a:lnTo>
                  <a:lnTo>
                    <a:pt x="838555" y="1023251"/>
                  </a:lnTo>
                  <a:lnTo>
                    <a:pt x="1108659" y="907846"/>
                  </a:lnTo>
                  <a:lnTo>
                    <a:pt x="1108824" y="916711"/>
                  </a:lnTo>
                  <a:lnTo>
                    <a:pt x="1108824" y="720623"/>
                  </a:lnTo>
                  <a:lnTo>
                    <a:pt x="1107821" y="718731"/>
                  </a:lnTo>
                  <a:lnTo>
                    <a:pt x="1107821" y="884428"/>
                  </a:lnTo>
                  <a:lnTo>
                    <a:pt x="829310" y="1003515"/>
                  </a:lnTo>
                  <a:lnTo>
                    <a:pt x="538353" y="1143000"/>
                  </a:lnTo>
                  <a:lnTo>
                    <a:pt x="540372" y="1131455"/>
                  </a:lnTo>
                  <a:lnTo>
                    <a:pt x="542721" y="1130617"/>
                  </a:lnTo>
                  <a:lnTo>
                    <a:pt x="545249" y="1129779"/>
                  </a:lnTo>
                  <a:lnTo>
                    <a:pt x="547763" y="1128445"/>
                  </a:lnTo>
                  <a:lnTo>
                    <a:pt x="562038" y="1120622"/>
                  </a:lnTo>
                  <a:lnTo>
                    <a:pt x="576859" y="1111300"/>
                  </a:lnTo>
                  <a:lnTo>
                    <a:pt x="589673" y="1102855"/>
                  </a:lnTo>
                  <a:lnTo>
                    <a:pt x="597890" y="1097673"/>
                  </a:lnTo>
                  <a:lnTo>
                    <a:pt x="636511" y="1079614"/>
                  </a:lnTo>
                  <a:lnTo>
                    <a:pt x="778510" y="1013206"/>
                  </a:lnTo>
                  <a:lnTo>
                    <a:pt x="1063421" y="889279"/>
                  </a:lnTo>
                  <a:lnTo>
                    <a:pt x="1107147" y="868375"/>
                  </a:lnTo>
                  <a:lnTo>
                    <a:pt x="1107821" y="884428"/>
                  </a:lnTo>
                  <a:lnTo>
                    <a:pt x="1107821" y="718731"/>
                  </a:lnTo>
                  <a:lnTo>
                    <a:pt x="1105128" y="713651"/>
                  </a:lnTo>
                  <a:lnTo>
                    <a:pt x="1105128" y="815517"/>
                  </a:lnTo>
                  <a:lnTo>
                    <a:pt x="1104290" y="815860"/>
                  </a:lnTo>
                  <a:lnTo>
                    <a:pt x="1042568" y="845286"/>
                  </a:lnTo>
                  <a:lnTo>
                    <a:pt x="759002" y="968222"/>
                  </a:lnTo>
                  <a:lnTo>
                    <a:pt x="574001" y="1054354"/>
                  </a:lnTo>
                  <a:lnTo>
                    <a:pt x="567385" y="1058202"/>
                  </a:lnTo>
                  <a:lnTo>
                    <a:pt x="531964" y="1079614"/>
                  </a:lnTo>
                  <a:lnTo>
                    <a:pt x="520827" y="1058252"/>
                  </a:lnTo>
                  <a:lnTo>
                    <a:pt x="495300" y="1009370"/>
                  </a:lnTo>
                  <a:lnTo>
                    <a:pt x="495300" y="1116076"/>
                  </a:lnTo>
                  <a:lnTo>
                    <a:pt x="465861" y="1291513"/>
                  </a:lnTo>
                  <a:lnTo>
                    <a:pt x="417271" y="1208557"/>
                  </a:lnTo>
                  <a:lnTo>
                    <a:pt x="328993" y="1058252"/>
                  </a:lnTo>
                  <a:lnTo>
                    <a:pt x="301244" y="1010183"/>
                  </a:lnTo>
                  <a:lnTo>
                    <a:pt x="273862" y="962152"/>
                  </a:lnTo>
                  <a:lnTo>
                    <a:pt x="246824" y="914069"/>
                  </a:lnTo>
                  <a:lnTo>
                    <a:pt x="220141" y="865860"/>
                  </a:lnTo>
                  <a:lnTo>
                    <a:pt x="193954" y="817562"/>
                  </a:lnTo>
                  <a:lnTo>
                    <a:pt x="168097" y="768946"/>
                  </a:lnTo>
                  <a:lnTo>
                    <a:pt x="142621" y="719950"/>
                  </a:lnTo>
                  <a:lnTo>
                    <a:pt x="117551" y="670509"/>
                  </a:lnTo>
                  <a:lnTo>
                    <a:pt x="65760" y="573849"/>
                  </a:lnTo>
                  <a:lnTo>
                    <a:pt x="62357" y="568655"/>
                  </a:lnTo>
                  <a:lnTo>
                    <a:pt x="57200" y="561047"/>
                  </a:lnTo>
                  <a:lnTo>
                    <a:pt x="47764" y="547255"/>
                  </a:lnTo>
                  <a:lnTo>
                    <a:pt x="66929" y="477672"/>
                  </a:lnTo>
                  <a:lnTo>
                    <a:pt x="90982" y="384009"/>
                  </a:lnTo>
                  <a:lnTo>
                    <a:pt x="148170" y="503097"/>
                  </a:lnTo>
                  <a:lnTo>
                    <a:pt x="394550" y="924064"/>
                  </a:lnTo>
                  <a:lnTo>
                    <a:pt x="474611" y="1076934"/>
                  </a:lnTo>
                  <a:lnTo>
                    <a:pt x="477812" y="1083284"/>
                  </a:lnTo>
                  <a:lnTo>
                    <a:pt x="482866" y="1093495"/>
                  </a:lnTo>
                  <a:lnTo>
                    <a:pt x="488962" y="1105204"/>
                  </a:lnTo>
                  <a:lnTo>
                    <a:pt x="495300" y="1116076"/>
                  </a:lnTo>
                  <a:lnTo>
                    <a:pt x="495300" y="1009370"/>
                  </a:lnTo>
                  <a:lnTo>
                    <a:pt x="438454" y="900480"/>
                  </a:lnTo>
                  <a:lnTo>
                    <a:pt x="192392" y="479005"/>
                  </a:lnTo>
                  <a:lnTo>
                    <a:pt x="146989" y="384009"/>
                  </a:lnTo>
                  <a:lnTo>
                    <a:pt x="122605" y="333006"/>
                  </a:lnTo>
                  <a:lnTo>
                    <a:pt x="543560" y="114744"/>
                  </a:lnTo>
                  <a:lnTo>
                    <a:pt x="653719" y="62217"/>
                  </a:lnTo>
                  <a:lnTo>
                    <a:pt x="671220" y="53530"/>
                  </a:lnTo>
                  <a:lnTo>
                    <a:pt x="775157" y="216928"/>
                  </a:lnTo>
                  <a:lnTo>
                    <a:pt x="801306" y="259829"/>
                  </a:lnTo>
                  <a:lnTo>
                    <a:pt x="826846" y="302933"/>
                  </a:lnTo>
                  <a:lnTo>
                    <a:pt x="851852" y="346240"/>
                  </a:lnTo>
                  <a:lnTo>
                    <a:pt x="876401" y="389699"/>
                  </a:lnTo>
                  <a:lnTo>
                    <a:pt x="900684" y="433527"/>
                  </a:lnTo>
                  <a:lnTo>
                    <a:pt x="924661" y="477545"/>
                  </a:lnTo>
                  <a:lnTo>
                    <a:pt x="948397" y="521728"/>
                  </a:lnTo>
                  <a:lnTo>
                    <a:pt x="971994" y="566051"/>
                  </a:lnTo>
                  <a:lnTo>
                    <a:pt x="1086624" y="782739"/>
                  </a:lnTo>
                  <a:lnTo>
                    <a:pt x="1105128" y="815517"/>
                  </a:lnTo>
                  <a:lnTo>
                    <a:pt x="1105128" y="713651"/>
                  </a:lnTo>
                  <a:lnTo>
                    <a:pt x="1014831" y="543356"/>
                  </a:lnTo>
                  <a:lnTo>
                    <a:pt x="991095" y="498894"/>
                  </a:lnTo>
                  <a:lnTo>
                    <a:pt x="967206" y="454583"/>
                  </a:lnTo>
                  <a:lnTo>
                    <a:pt x="943063" y="410438"/>
                  </a:lnTo>
                  <a:lnTo>
                    <a:pt x="918616" y="366458"/>
                  </a:lnTo>
                  <a:lnTo>
                    <a:pt x="893711" y="322541"/>
                  </a:lnTo>
                  <a:lnTo>
                    <a:pt x="868387" y="278853"/>
                  </a:lnTo>
                  <a:lnTo>
                    <a:pt x="842530" y="235356"/>
                  </a:lnTo>
                  <a:lnTo>
                    <a:pt x="816025" y="192011"/>
                  </a:lnTo>
                  <a:lnTo>
                    <a:pt x="729411" y="59042"/>
                  </a:lnTo>
                  <a:lnTo>
                    <a:pt x="726236" y="53530"/>
                  </a:lnTo>
                  <a:lnTo>
                    <a:pt x="725106" y="51562"/>
                  </a:lnTo>
                  <a:lnTo>
                    <a:pt x="719594" y="41046"/>
                  </a:lnTo>
                  <a:lnTo>
                    <a:pt x="713346" y="29616"/>
                  </a:lnTo>
                  <a:lnTo>
                    <a:pt x="686015" y="2006"/>
                  </a:lnTo>
                  <a:lnTo>
                    <a:pt x="678954" y="0"/>
                  </a:lnTo>
                  <a:lnTo>
                    <a:pt x="669531" y="2514"/>
                  </a:lnTo>
                  <a:lnTo>
                    <a:pt x="660527" y="5930"/>
                  </a:lnTo>
                  <a:lnTo>
                    <a:pt x="649859" y="10998"/>
                  </a:lnTo>
                  <a:lnTo>
                    <a:pt x="633704" y="19240"/>
                  </a:lnTo>
                  <a:lnTo>
                    <a:pt x="523214" y="72085"/>
                  </a:lnTo>
                  <a:lnTo>
                    <a:pt x="83756" y="300888"/>
                  </a:lnTo>
                  <a:lnTo>
                    <a:pt x="80391" y="302399"/>
                  </a:lnTo>
                  <a:lnTo>
                    <a:pt x="77863" y="304736"/>
                  </a:lnTo>
                  <a:lnTo>
                    <a:pt x="75679" y="307416"/>
                  </a:lnTo>
                  <a:lnTo>
                    <a:pt x="67271" y="309257"/>
                  </a:lnTo>
                  <a:lnTo>
                    <a:pt x="60210" y="315772"/>
                  </a:lnTo>
                  <a:lnTo>
                    <a:pt x="58013" y="324637"/>
                  </a:lnTo>
                  <a:lnTo>
                    <a:pt x="22034" y="465124"/>
                  </a:lnTo>
                  <a:lnTo>
                    <a:pt x="165" y="548259"/>
                  </a:lnTo>
                  <a:lnTo>
                    <a:pt x="0" y="553275"/>
                  </a:lnTo>
                  <a:lnTo>
                    <a:pt x="21818" y="592378"/>
                  </a:lnTo>
                  <a:lnTo>
                    <a:pt x="25565" y="597928"/>
                  </a:lnTo>
                  <a:lnTo>
                    <a:pt x="75679" y="691591"/>
                  </a:lnTo>
                  <a:lnTo>
                    <a:pt x="100965" y="741299"/>
                  </a:lnTo>
                  <a:lnTo>
                    <a:pt x="126644" y="790625"/>
                  </a:lnTo>
                  <a:lnTo>
                    <a:pt x="152679" y="839597"/>
                  </a:lnTo>
                  <a:lnTo>
                    <a:pt x="179108" y="888276"/>
                  </a:lnTo>
                  <a:lnTo>
                    <a:pt x="205892" y="936739"/>
                  </a:lnTo>
                  <a:lnTo>
                    <a:pt x="233019" y="985075"/>
                  </a:lnTo>
                  <a:lnTo>
                    <a:pt x="260515" y="1033348"/>
                  </a:lnTo>
                  <a:lnTo>
                    <a:pt x="288429" y="1081620"/>
                  </a:lnTo>
                  <a:lnTo>
                    <a:pt x="401447" y="1273784"/>
                  </a:lnTo>
                  <a:lnTo>
                    <a:pt x="406882" y="1282788"/>
                  </a:lnTo>
                  <a:lnTo>
                    <a:pt x="414299" y="1295869"/>
                  </a:lnTo>
                  <a:lnTo>
                    <a:pt x="436905" y="1329207"/>
                  </a:lnTo>
                  <a:lnTo>
                    <a:pt x="464515" y="1343025"/>
                  </a:lnTo>
                  <a:lnTo>
                    <a:pt x="473265" y="1341856"/>
                  </a:lnTo>
                  <a:lnTo>
                    <a:pt x="484212" y="1339583"/>
                  </a:lnTo>
                  <a:lnTo>
                    <a:pt x="495757" y="1336217"/>
                  </a:lnTo>
                  <a:lnTo>
                    <a:pt x="513969" y="1330325"/>
                  </a:lnTo>
                  <a:lnTo>
                    <a:pt x="620229" y="1291513"/>
                  </a:lnTo>
                  <a:lnTo>
                    <a:pt x="661466" y="1276464"/>
                  </a:lnTo>
                  <a:lnTo>
                    <a:pt x="665480" y="1274787"/>
                  </a:lnTo>
                  <a:lnTo>
                    <a:pt x="1162304" y="1068070"/>
                  </a:lnTo>
                  <a:lnTo>
                    <a:pt x="1170190" y="1063180"/>
                  </a:lnTo>
                  <a:lnTo>
                    <a:pt x="1175359" y="1055928"/>
                  </a:lnTo>
                  <a:lnTo>
                    <a:pt x="1177417" y="10472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4690" y="7815040"/>
              <a:ext cx="5771215" cy="246379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75146" rIns="0" bIns="0" rtlCol="0">
            <a:spAutoFit/>
          </a:bodyPr>
          <a:lstStyle/>
          <a:p>
            <a:pPr marL="1410970">
              <a:lnSpc>
                <a:spcPct val="100000"/>
              </a:lnSpc>
              <a:spcBef>
                <a:spcPts val="130"/>
              </a:spcBef>
            </a:pPr>
            <a:r>
              <a:rPr spc="440" dirty="0"/>
              <a:t>MovieLens</a:t>
            </a:r>
            <a:r>
              <a:rPr dirty="0"/>
              <a:t> </a:t>
            </a:r>
            <a:r>
              <a:rPr spc="434" dirty="0"/>
              <a:t>Dataset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788131" y="5394830"/>
            <a:ext cx="2679065" cy="1418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7200"/>
              </a:lnSpc>
              <a:spcBef>
                <a:spcPts val="95"/>
              </a:spcBef>
            </a:pPr>
            <a:r>
              <a:rPr sz="1950" spc="-145" dirty="0">
                <a:solidFill>
                  <a:srgbClr val="000709"/>
                </a:solidFill>
                <a:latin typeface="Tahoma"/>
                <a:cs typeface="Tahoma"/>
              </a:rPr>
              <a:t>Dataset</a:t>
            </a:r>
            <a:r>
              <a:rPr sz="195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20" dirty="0">
                <a:solidFill>
                  <a:srgbClr val="000709"/>
                </a:solidFill>
                <a:latin typeface="Tahoma"/>
                <a:cs typeface="Tahoma"/>
              </a:rPr>
              <a:t>consists</a:t>
            </a:r>
            <a:r>
              <a:rPr sz="195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95" dirty="0">
                <a:solidFill>
                  <a:srgbClr val="000709"/>
                </a:solidFill>
                <a:latin typeface="Tahoma"/>
                <a:cs typeface="Tahoma"/>
              </a:rPr>
              <a:t>of</a:t>
            </a:r>
            <a:r>
              <a:rPr sz="1950" spc="-17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0" dirty="0">
                <a:solidFill>
                  <a:srgbClr val="000709"/>
                </a:solidFill>
                <a:latin typeface="Tahoma"/>
                <a:cs typeface="Tahoma"/>
              </a:rPr>
              <a:t>100000 </a:t>
            </a:r>
            <a:r>
              <a:rPr sz="1950" spc="-114" dirty="0">
                <a:solidFill>
                  <a:srgbClr val="000709"/>
                </a:solidFill>
                <a:latin typeface="Tahoma"/>
                <a:cs typeface="Tahoma"/>
              </a:rPr>
              <a:t>records</a:t>
            </a:r>
            <a:r>
              <a:rPr sz="1950" spc="-18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20" dirty="0">
                <a:solidFill>
                  <a:srgbClr val="000709"/>
                </a:solidFill>
                <a:latin typeface="Tahoma"/>
                <a:cs typeface="Tahoma"/>
              </a:rPr>
              <a:t>which</a:t>
            </a:r>
            <a:r>
              <a:rPr sz="1950" spc="-18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90" dirty="0">
                <a:solidFill>
                  <a:srgbClr val="000709"/>
                </a:solidFill>
                <a:latin typeface="Tahoma"/>
                <a:cs typeface="Tahoma"/>
              </a:rPr>
              <a:t>will</a:t>
            </a:r>
            <a:r>
              <a:rPr sz="1950" spc="-18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35" dirty="0">
                <a:solidFill>
                  <a:srgbClr val="000709"/>
                </a:solidFill>
                <a:latin typeface="Tahoma"/>
                <a:cs typeface="Tahoma"/>
              </a:rPr>
              <a:t>be</a:t>
            </a:r>
            <a:r>
              <a:rPr sz="195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00" dirty="0">
                <a:solidFill>
                  <a:srgbClr val="000709"/>
                </a:solidFill>
                <a:latin typeface="Tahoma"/>
                <a:cs typeface="Tahoma"/>
              </a:rPr>
              <a:t>split</a:t>
            </a:r>
            <a:r>
              <a:rPr sz="1950" spc="-18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25" dirty="0">
                <a:solidFill>
                  <a:srgbClr val="000709"/>
                </a:solidFill>
                <a:latin typeface="Tahoma"/>
                <a:cs typeface="Tahoma"/>
              </a:rPr>
              <a:t>in </a:t>
            </a:r>
            <a:r>
              <a:rPr sz="1950" spc="-120" dirty="0">
                <a:solidFill>
                  <a:srgbClr val="000709"/>
                </a:solidFill>
                <a:latin typeface="Tahoma"/>
                <a:cs typeface="Tahoma"/>
              </a:rPr>
              <a:t>80:20</a:t>
            </a:r>
            <a:r>
              <a:rPr sz="1950" spc="-18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10" dirty="0">
                <a:solidFill>
                  <a:srgbClr val="000709"/>
                </a:solidFill>
                <a:latin typeface="Tahoma"/>
                <a:cs typeface="Tahoma"/>
              </a:rPr>
              <a:t>ratio</a:t>
            </a:r>
            <a:r>
              <a:rPr sz="195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85" dirty="0">
                <a:solidFill>
                  <a:srgbClr val="000709"/>
                </a:solidFill>
                <a:latin typeface="Tahoma"/>
                <a:cs typeface="Tahoma"/>
              </a:rPr>
              <a:t>for</a:t>
            </a:r>
            <a:r>
              <a:rPr sz="195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20" dirty="0">
                <a:solidFill>
                  <a:srgbClr val="000709"/>
                </a:solidFill>
                <a:latin typeface="Tahoma"/>
                <a:cs typeface="Tahoma"/>
              </a:rPr>
              <a:t>training</a:t>
            </a:r>
            <a:r>
              <a:rPr sz="195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25" dirty="0">
                <a:solidFill>
                  <a:srgbClr val="000709"/>
                </a:solidFill>
                <a:latin typeface="Tahoma"/>
                <a:cs typeface="Tahoma"/>
              </a:rPr>
              <a:t>and </a:t>
            </a:r>
            <a:r>
              <a:rPr sz="1950" spc="-105" dirty="0">
                <a:solidFill>
                  <a:srgbClr val="000709"/>
                </a:solidFill>
                <a:latin typeface="Tahoma"/>
                <a:cs typeface="Tahoma"/>
              </a:rPr>
              <a:t>test</a:t>
            </a:r>
            <a:r>
              <a:rPr sz="1950" spc="-19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0" dirty="0">
                <a:solidFill>
                  <a:srgbClr val="000709"/>
                </a:solidFill>
                <a:latin typeface="Tahoma"/>
                <a:cs typeface="Tahoma"/>
              </a:rPr>
              <a:t>purposes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8980" y="5464708"/>
            <a:ext cx="2592070" cy="1070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7200"/>
              </a:lnSpc>
              <a:spcBef>
                <a:spcPts val="95"/>
              </a:spcBef>
            </a:pPr>
            <a:r>
              <a:rPr sz="1950" spc="-140" dirty="0">
                <a:solidFill>
                  <a:srgbClr val="000709"/>
                </a:solidFill>
                <a:latin typeface="Tahoma"/>
                <a:cs typeface="Tahoma"/>
              </a:rPr>
              <a:t>Ratings</a:t>
            </a:r>
            <a:r>
              <a:rPr sz="195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45" dirty="0">
                <a:solidFill>
                  <a:srgbClr val="000709"/>
                </a:solidFill>
                <a:latin typeface="Tahoma"/>
                <a:cs typeface="Tahoma"/>
              </a:rPr>
              <a:t>ranging</a:t>
            </a:r>
            <a:r>
              <a:rPr sz="195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95" dirty="0">
                <a:solidFill>
                  <a:srgbClr val="000709"/>
                </a:solidFill>
                <a:latin typeface="Tahoma"/>
                <a:cs typeface="Tahoma"/>
              </a:rPr>
              <a:t>from</a:t>
            </a:r>
            <a:r>
              <a:rPr sz="195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610" dirty="0">
                <a:solidFill>
                  <a:srgbClr val="000709"/>
                </a:solidFill>
                <a:latin typeface="Tahoma"/>
                <a:cs typeface="Tahoma"/>
              </a:rPr>
              <a:t>1</a:t>
            </a:r>
            <a:r>
              <a:rPr sz="195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14" dirty="0">
                <a:solidFill>
                  <a:srgbClr val="000709"/>
                </a:solidFill>
                <a:latin typeface="Tahoma"/>
                <a:cs typeface="Tahoma"/>
              </a:rPr>
              <a:t>to</a:t>
            </a:r>
            <a:r>
              <a:rPr sz="195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50" dirty="0">
                <a:solidFill>
                  <a:srgbClr val="000709"/>
                </a:solidFill>
                <a:latin typeface="Tahoma"/>
                <a:cs typeface="Tahoma"/>
              </a:rPr>
              <a:t>5 </a:t>
            </a:r>
            <a:r>
              <a:rPr sz="1950" spc="-120" dirty="0">
                <a:solidFill>
                  <a:srgbClr val="000709"/>
                </a:solidFill>
                <a:latin typeface="Tahoma"/>
                <a:cs typeface="Tahoma"/>
              </a:rPr>
              <a:t>were</a:t>
            </a:r>
            <a:r>
              <a:rPr sz="1950" spc="-19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20" dirty="0">
                <a:solidFill>
                  <a:srgbClr val="000709"/>
                </a:solidFill>
                <a:latin typeface="Tahoma"/>
                <a:cs typeface="Tahoma"/>
              </a:rPr>
              <a:t>taken</a:t>
            </a:r>
            <a:r>
              <a:rPr sz="195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95" dirty="0">
                <a:solidFill>
                  <a:srgbClr val="000709"/>
                </a:solidFill>
                <a:latin typeface="Tahoma"/>
                <a:cs typeface="Tahoma"/>
              </a:rPr>
              <a:t>from</a:t>
            </a:r>
            <a:r>
              <a:rPr sz="1950" spc="-19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30" dirty="0">
                <a:solidFill>
                  <a:srgbClr val="000709"/>
                </a:solidFill>
                <a:latin typeface="Tahoma"/>
                <a:cs typeface="Tahoma"/>
              </a:rPr>
              <a:t>943</a:t>
            </a:r>
            <a:r>
              <a:rPr sz="1950" spc="-19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85" dirty="0">
                <a:solidFill>
                  <a:srgbClr val="000709"/>
                </a:solidFill>
                <a:latin typeface="Tahoma"/>
                <a:cs typeface="Tahoma"/>
              </a:rPr>
              <a:t>users </a:t>
            </a:r>
            <a:r>
              <a:rPr sz="1950" spc="-145" dirty="0">
                <a:solidFill>
                  <a:srgbClr val="000709"/>
                </a:solidFill>
                <a:latin typeface="Tahoma"/>
                <a:cs typeface="Tahoma"/>
              </a:rPr>
              <a:t>on</a:t>
            </a:r>
            <a:r>
              <a:rPr sz="195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225" dirty="0">
                <a:solidFill>
                  <a:srgbClr val="000709"/>
                </a:solidFill>
                <a:latin typeface="Tahoma"/>
                <a:cs typeface="Tahoma"/>
              </a:rPr>
              <a:t>1682</a:t>
            </a:r>
            <a:r>
              <a:rPr sz="195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0" dirty="0">
                <a:solidFill>
                  <a:srgbClr val="000709"/>
                </a:solidFill>
                <a:latin typeface="Tahoma"/>
                <a:cs typeface="Tahoma"/>
              </a:rPr>
              <a:t>movies.</a:t>
            </a:r>
            <a:endParaRPr sz="195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88646" y="5464708"/>
            <a:ext cx="2648585" cy="107061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1950" spc="-165" dirty="0">
                <a:solidFill>
                  <a:srgbClr val="000709"/>
                </a:solidFill>
                <a:latin typeface="Tahoma"/>
                <a:cs typeface="Tahoma"/>
              </a:rPr>
              <a:t>Data</a:t>
            </a:r>
            <a:r>
              <a:rPr sz="195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20" dirty="0">
                <a:solidFill>
                  <a:srgbClr val="000709"/>
                </a:solidFill>
                <a:latin typeface="Tahoma"/>
                <a:cs typeface="Tahoma"/>
              </a:rPr>
              <a:t>consists</a:t>
            </a:r>
            <a:r>
              <a:rPr sz="195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25" dirty="0">
                <a:solidFill>
                  <a:srgbClr val="000709"/>
                </a:solidFill>
                <a:latin typeface="Tahoma"/>
                <a:cs typeface="Tahoma"/>
              </a:rPr>
              <a:t>of</a:t>
            </a:r>
            <a:endParaRPr sz="1950" dirty="0">
              <a:latin typeface="Tahoma"/>
              <a:cs typeface="Tahoma"/>
            </a:endParaRPr>
          </a:p>
          <a:p>
            <a:pPr marL="12065" marR="5080" algn="ctr">
              <a:lnSpc>
                <a:spcPct val="117200"/>
              </a:lnSpc>
            </a:pPr>
            <a:r>
              <a:rPr sz="1950" spc="-114" dirty="0">
                <a:solidFill>
                  <a:srgbClr val="000709"/>
                </a:solidFill>
                <a:latin typeface="Tahoma"/>
                <a:cs typeface="Tahoma"/>
              </a:rPr>
              <a:t>user</a:t>
            </a:r>
            <a:r>
              <a:rPr sz="195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265" dirty="0">
                <a:solidFill>
                  <a:srgbClr val="000709"/>
                </a:solidFill>
                <a:latin typeface="Tahoma"/>
                <a:cs typeface="Tahoma"/>
              </a:rPr>
              <a:t>ID,</a:t>
            </a:r>
            <a:r>
              <a:rPr sz="1950" spc="-19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05" dirty="0">
                <a:solidFill>
                  <a:srgbClr val="000709"/>
                </a:solidFill>
                <a:latin typeface="Tahoma"/>
                <a:cs typeface="Tahoma"/>
              </a:rPr>
              <a:t>item</a:t>
            </a:r>
            <a:r>
              <a:rPr sz="1950" spc="-19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265" dirty="0">
                <a:solidFill>
                  <a:srgbClr val="000709"/>
                </a:solidFill>
                <a:latin typeface="Tahoma"/>
                <a:cs typeface="Tahoma"/>
              </a:rPr>
              <a:t>ID,</a:t>
            </a:r>
            <a:r>
              <a:rPr sz="1950" spc="-19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140" dirty="0">
                <a:solidFill>
                  <a:srgbClr val="000709"/>
                </a:solidFill>
                <a:latin typeface="Tahoma"/>
                <a:cs typeface="Tahoma"/>
              </a:rPr>
              <a:t>ratings,</a:t>
            </a:r>
            <a:r>
              <a:rPr sz="195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950" spc="-85" dirty="0">
                <a:solidFill>
                  <a:srgbClr val="000709"/>
                </a:solidFill>
                <a:latin typeface="Tahoma"/>
                <a:cs typeface="Tahoma"/>
              </a:rPr>
              <a:t>and </a:t>
            </a:r>
            <a:r>
              <a:rPr sz="1950" spc="-10" dirty="0">
                <a:solidFill>
                  <a:srgbClr val="000709"/>
                </a:solidFill>
                <a:latin typeface="Tahoma"/>
                <a:cs typeface="Tahoma"/>
              </a:rPr>
              <a:t>timestamp</a:t>
            </a:r>
            <a:endParaRPr sz="19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2208" y="847513"/>
            <a:ext cx="835088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380" dirty="0"/>
              <a:t>Model</a:t>
            </a:r>
            <a:r>
              <a:rPr sz="4800" spc="5" dirty="0"/>
              <a:t> </a:t>
            </a:r>
            <a:r>
              <a:rPr sz="4800" spc="459" dirty="0"/>
              <a:t>Summary</a:t>
            </a:r>
            <a:r>
              <a:rPr sz="4800" spc="5" dirty="0"/>
              <a:t> </a:t>
            </a:r>
            <a:r>
              <a:rPr sz="4800" spc="160" dirty="0"/>
              <a:t>:</a:t>
            </a:r>
            <a:r>
              <a:rPr sz="4800" spc="5" dirty="0"/>
              <a:t> </a:t>
            </a:r>
            <a:r>
              <a:rPr sz="4800" spc="315" dirty="0"/>
              <a:t>CollabNet</a:t>
            </a:r>
            <a:endParaRPr sz="4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9900" y="3441308"/>
            <a:ext cx="2670635" cy="10972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08608" y="1854355"/>
            <a:ext cx="6400800" cy="7393305"/>
            <a:chOff x="2208608" y="1854355"/>
            <a:chExt cx="6400800" cy="7393305"/>
          </a:xfrm>
        </p:grpSpPr>
        <p:sp>
          <p:nvSpPr>
            <p:cNvPr id="5" name="object 5"/>
            <p:cNvSpPr/>
            <p:nvPr/>
          </p:nvSpPr>
          <p:spPr>
            <a:xfrm>
              <a:off x="4516916" y="2143714"/>
              <a:ext cx="4065904" cy="6754495"/>
            </a:xfrm>
            <a:custGeom>
              <a:avLst/>
              <a:gdLst/>
              <a:ahLst/>
              <a:cxnLst/>
              <a:rect l="l" t="t" r="r" b="b"/>
              <a:pathLst>
                <a:path w="4065904" h="6754495">
                  <a:moveTo>
                    <a:pt x="3885743" y="6754118"/>
                  </a:moveTo>
                  <a:lnTo>
                    <a:pt x="0" y="64844"/>
                  </a:lnTo>
                  <a:lnTo>
                    <a:pt x="5940" y="39043"/>
                  </a:lnTo>
                  <a:lnTo>
                    <a:pt x="20798" y="18244"/>
                  </a:lnTo>
                  <a:lnTo>
                    <a:pt x="42371" y="4534"/>
                  </a:lnTo>
                  <a:lnTo>
                    <a:pt x="68456" y="0"/>
                  </a:lnTo>
                  <a:lnTo>
                    <a:pt x="4065812" y="108309"/>
                  </a:lnTo>
                  <a:lnTo>
                    <a:pt x="3885743" y="6754118"/>
                  </a:lnTo>
                  <a:close/>
                </a:path>
              </a:pathLst>
            </a:custGeom>
            <a:solidFill>
              <a:srgbClr val="000000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8656" y="2143757"/>
              <a:ext cx="4232275" cy="6819265"/>
            </a:xfrm>
            <a:custGeom>
              <a:avLst/>
              <a:gdLst/>
              <a:ahLst/>
              <a:cxnLst/>
              <a:rect l="l" t="t" r="r" b="b"/>
              <a:pathLst>
                <a:path w="4232275" h="6819265">
                  <a:moveTo>
                    <a:pt x="246713" y="0"/>
                  </a:moveTo>
                  <a:lnTo>
                    <a:pt x="4177312" y="106500"/>
                  </a:lnTo>
                  <a:lnTo>
                    <a:pt x="4203113" y="112440"/>
                  </a:lnTo>
                  <a:lnTo>
                    <a:pt x="4223911" y="127298"/>
                  </a:lnTo>
                  <a:lnTo>
                    <a:pt x="4232159" y="140276"/>
                  </a:lnTo>
                </a:path>
                <a:path w="4232275" h="6819265">
                  <a:moveTo>
                    <a:pt x="4060980" y="6766602"/>
                  </a:moveTo>
                  <a:lnTo>
                    <a:pt x="4057956" y="6779734"/>
                  </a:lnTo>
                  <a:lnTo>
                    <a:pt x="4043098" y="6800532"/>
                  </a:lnTo>
                  <a:lnTo>
                    <a:pt x="4021526" y="6814242"/>
                  </a:lnTo>
                  <a:lnTo>
                    <a:pt x="3995442" y="6818776"/>
                  </a:lnTo>
                  <a:lnTo>
                    <a:pt x="64842" y="6712276"/>
                  </a:lnTo>
                  <a:lnTo>
                    <a:pt x="39042" y="6706336"/>
                  </a:lnTo>
                  <a:lnTo>
                    <a:pt x="18243" y="6691478"/>
                  </a:lnTo>
                  <a:lnTo>
                    <a:pt x="4534" y="6669906"/>
                  </a:lnTo>
                  <a:lnTo>
                    <a:pt x="0" y="6643821"/>
                  </a:lnTo>
                  <a:lnTo>
                    <a:pt x="178258" y="64842"/>
                  </a:lnTo>
                  <a:lnTo>
                    <a:pt x="184199" y="39042"/>
                  </a:lnTo>
                  <a:lnTo>
                    <a:pt x="199056" y="18244"/>
                  </a:lnTo>
                  <a:lnTo>
                    <a:pt x="220628" y="4534"/>
                  </a:lnTo>
                  <a:lnTo>
                    <a:pt x="246713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27657" y="2141906"/>
              <a:ext cx="6083300" cy="7081520"/>
            </a:xfrm>
            <a:custGeom>
              <a:avLst/>
              <a:gdLst/>
              <a:ahLst/>
              <a:cxnLst/>
              <a:rect l="l" t="t" r="r" b="b"/>
              <a:pathLst>
                <a:path w="6083300" h="7081520">
                  <a:moveTo>
                    <a:pt x="6007147" y="7081135"/>
                  </a:moveTo>
                  <a:lnTo>
                    <a:pt x="75975" y="7081135"/>
                  </a:lnTo>
                  <a:lnTo>
                    <a:pt x="63991" y="7078715"/>
                  </a:lnTo>
                  <a:lnTo>
                    <a:pt x="30687" y="7056261"/>
                  </a:lnTo>
                  <a:lnTo>
                    <a:pt x="8233" y="7022957"/>
                  </a:lnTo>
                  <a:lnTo>
                    <a:pt x="0" y="6982173"/>
                  </a:lnTo>
                  <a:lnTo>
                    <a:pt x="0" y="104774"/>
                  </a:lnTo>
                  <a:lnTo>
                    <a:pt x="8233" y="63991"/>
                  </a:lnTo>
                  <a:lnTo>
                    <a:pt x="30687" y="30687"/>
                  </a:lnTo>
                  <a:lnTo>
                    <a:pt x="63991" y="8233"/>
                  </a:lnTo>
                  <a:lnTo>
                    <a:pt x="104774" y="0"/>
                  </a:lnTo>
                  <a:lnTo>
                    <a:pt x="5978347" y="0"/>
                  </a:lnTo>
                  <a:lnTo>
                    <a:pt x="6019130" y="8233"/>
                  </a:lnTo>
                  <a:lnTo>
                    <a:pt x="6052434" y="30687"/>
                  </a:lnTo>
                  <a:lnTo>
                    <a:pt x="6074888" y="63991"/>
                  </a:lnTo>
                  <a:lnTo>
                    <a:pt x="6083122" y="104774"/>
                  </a:lnTo>
                  <a:lnTo>
                    <a:pt x="6083122" y="6982173"/>
                  </a:lnTo>
                  <a:lnTo>
                    <a:pt x="6074888" y="7022957"/>
                  </a:lnTo>
                  <a:lnTo>
                    <a:pt x="6052434" y="7056261"/>
                  </a:lnTo>
                  <a:lnTo>
                    <a:pt x="6019130" y="7078715"/>
                  </a:lnTo>
                  <a:lnTo>
                    <a:pt x="6007147" y="7081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27658" y="2141922"/>
              <a:ext cx="6083300" cy="7086600"/>
            </a:xfrm>
            <a:custGeom>
              <a:avLst/>
              <a:gdLst/>
              <a:ahLst/>
              <a:cxnLst/>
              <a:rect l="l" t="t" r="r" b="b"/>
              <a:pathLst>
                <a:path w="6083300" h="7086600">
                  <a:moveTo>
                    <a:pt x="5978277" y="0"/>
                  </a:moveTo>
                  <a:lnTo>
                    <a:pt x="6019060" y="8233"/>
                  </a:lnTo>
                  <a:lnTo>
                    <a:pt x="6052363" y="30687"/>
                  </a:lnTo>
                  <a:lnTo>
                    <a:pt x="6074817" y="63991"/>
                  </a:lnTo>
                  <a:lnTo>
                    <a:pt x="6083051" y="104773"/>
                  </a:lnTo>
                  <a:lnTo>
                    <a:pt x="6083051" y="6982092"/>
                  </a:lnTo>
                  <a:lnTo>
                    <a:pt x="6074817" y="7022874"/>
                  </a:lnTo>
                  <a:lnTo>
                    <a:pt x="6052363" y="7056178"/>
                  </a:lnTo>
                  <a:lnTo>
                    <a:pt x="6019060" y="7078632"/>
                  </a:lnTo>
                  <a:lnTo>
                    <a:pt x="5979672" y="7086584"/>
                  </a:lnTo>
                </a:path>
                <a:path w="6083300" h="7086600">
                  <a:moveTo>
                    <a:pt x="103378" y="7086584"/>
                  </a:moveTo>
                  <a:lnTo>
                    <a:pt x="63991" y="7078632"/>
                  </a:lnTo>
                  <a:lnTo>
                    <a:pt x="30687" y="7056178"/>
                  </a:lnTo>
                  <a:lnTo>
                    <a:pt x="8233" y="7022874"/>
                  </a:lnTo>
                  <a:lnTo>
                    <a:pt x="0" y="6982092"/>
                  </a:lnTo>
                </a:path>
                <a:path w="6083300" h="7086600">
                  <a:moveTo>
                    <a:pt x="0" y="104773"/>
                  </a:moveTo>
                  <a:lnTo>
                    <a:pt x="8233" y="63991"/>
                  </a:lnTo>
                  <a:lnTo>
                    <a:pt x="30687" y="30687"/>
                  </a:lnTo>
                  <a:lnTo>
                    <a:pt x="63991" y="8233"/>
                  </a:lnTo>
                  <a:lnTo>
                    <a:pt x="104773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0667" y="1854355"/>
              <a:ext cx="2168913" cy="4992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0805" y="2526427"/>
              <a:ext cx="5454157" cy="63847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489375" y="2514997"/>
              <a:ext cx="5476875" cy="6407785"/>
            </a:xfrm>
            <a:custGeom>
              <a:avLst/>
              <a:gdLst/>
              <a:ahLst/>
              <a:cxnLst/>
              <a:rect l="l" t="t" r="r" b="b"/>
              <a:pathLst>
                <a:path w="5476875" h="6407784">
                  <a:moveTo>
                    <a:pt x="0" y="0"/>
                  </a:moveTo>
                  <a:lnTo>
                    <a:pt x="0" y="6407496"/>
                  </a:lnTo>
                  <a:lnTo>
                    <a:pt x="5476874" y="6407496"/>
                  </a:lnTo>
                  <a:lnTo>
                    <a:pt x="5476874" y="0"/>
                  </a:lnTo>
                  <a:lnTo>
                    <a:pt x="0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754760" y="1206786"/>
            <a:ext cx="7195820" cy="8785225"/>
            <a:chOff x="8754760" y="1206786"/>
            <a:chExt cx="7195820" cy="878522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54760" y="5520157"/>
              <a:ext cx="1985671" cy="20698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2581" y="6192351"/>
              <a:ext cx="3819286" cy="37992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0666" y="1206786"/>
              <a:ext cx="4109464" cy="467359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475788" y="2163779"/>
            <a:ext cx="3158490" cy="329311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785"/>
              </a:spcBef>
            </a:pPr>
            <a:r>
              <a:rPr sz="2650" spc="229" dirty="0">
                <a:solidFill>
                  <a:srgbClr val="000709"/>
                </a:solidFill>
                <a:latin typeface="Cambria"/>
                <a:cs typeface="Cambria"/>
              </a:rPr>
              <a:t>Model</a:t>
            </a:r>
            <a:r>
              <a:rPr sz="2650" spc="5" dirty="0">
                <a:solidFill>
                  <a:srgbClr val="000709"/>
                </a:solidFill>
                <a:latin typeface="Cambria"/>
                <a:cs typeface="Cambria"/>
              </a:rPr>
              <a:t> </a:t>
            </a:r>
            <a:r>
              <a:rPr sz="2650" spc="235" dirty="0">
                <a:solidFill>
                  <a:srgbClr val="000709"/>
                </a:solidFill>
                <a:latin typeface="Cambria"/>
                <a:cs typeface="Cambria"/>
              </a:rPr>
              <a:t>Structure</a:t>
            </a:r>
            <a:endParaRPr sz="2650">
              <a:latin typeface="Cambria"/>
              <a:cs typeface="Cambria"/>
            </a:endParaRPr>
          </a:p>
          <a:p>
            <a:pPr marL="12700" marR="513080">
              <a:lnSpc>
                <a:spcPct val="117300"/>
              </a:lnSpc>
              <a:spcBef>
                <a:spcPts val="1015"/>
              </a:spcBef>
            </a:pPr>
            <a:r>
              <a:rPr sz="2350" spc="-155" dirty="0">
                <a:solidFill>
                  <a:srgbClr val="000709"/>
                </a:solidFill>
                <a:latin typeface="Tahoma"/>
                <a:cs typeface="Tahoma"/>
              </a:rPr>
              <a:t>Embedding</a:t>
            </a:r>
            <a:r>
              <a:rPr sz="235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10" dirty="0">
                <a:solidFill>
                  <a:srgbClr val="000709"/>
                </a:solidFill>
                <a:latin typeface="Tahoma"/>
                <a:cs typeface="Tahoma"/>
              </a:rPr>
              <a:t>Layer </a:t>
            </a:r>
            <a:r>
              <a:rPr sz="2350" spc="-155" dirty="0">
                <a:solidFill>
                  <a:srgbClr val="000709"/>
                </a:solidFill>
                <a:latin typeface="Tahoma"/>
                <a:cs typeface="Tahoma"/>
              </a:rPr>
              <a:t>Gradient</a:t>
            </a:r>
            <a:r>
              <a:rPr sz="235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120" dirty="0">
                <a:solidFill>
                  <a:srgbClr val="000709"/>
                </a:solidFill>
                <a:latin typeface="Tahoma"/>
                <a:cs typeface="Tahoma"/>
              </a:rPr>
              <a:t>Accumulation </a:t>
            </a:r>
            <a:r>
              <a:rPr sz="2350" spc="-145" dirty="0">
                <a:solidFill>
                  <a:srgbClr val="000709"/>
                </a:solidFill>
                <a:latin typeface="Tahoma"/>
                <a:cs typeface="Tahoma"/>
              </a:rPr>
              <a:t>Bias</a:t>
            </a:r>
            <a:r>
              <a:rPr sz="2350" spc="-229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20" dirty="0">
                <a:solidFill>
                  <a:srgbClr val="000709"/>
                </a:solidFill>
                <a:latin typeface="Tahoma"/>
                <a:cs typeface="Tahoma"/>
              </a:rPr>
              <a:t>Terms</a:t>
            </a:r>
            <a:endParaRPr sz="2350">
              <a:latin typeface="Tahoma"/>
              <a:cs typeface="Tahoma"/>
            </a:endParaRPr>
          </a:p>
          <a:p>
            <a:pPr marL="12700" marR="5080">
              <a:lnSpc>
                <a:spcPts val="3310"/>
              </a:lnSpc>
              <a:spcBef>
                <a:spcPts val="95"/>
              </a:spcBef>
            </a:pPr>
            <a:r>
              <a:rPr sz="2350" spc="-125" dirty="0">
                <a:solidFill>
                  <a:srgbClr val="000709"/>
                </a:solidFill>
                <a:latin typeface="Tahoma"/>
                <a:cs typeface="Tahoma"/>
              </a:rPr>
              <a:t>Element</a:t>
            </a:r>
            <a:r>
              <a:rPr sz="235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150" dirty="0">
                <a:solidFill>
                  <a:srgbClr val="000709"/>
                </a:solidFill>
                <a:latin typeface="Tahoma"/>
                <a:cs typeface="Tahoma"/>
              </a:rPr>
              <a:t>wise</a:t>
            </a:r>
            <a:r>
              <a:rPr sz="2350" spc="-21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114" dirty="0">
                <a:solidFill>
                  <a:srgbClr val="000709"/>
                </a:solidFill>
                <a:latin typeface="Tahoma"/>
                <a:cs typeface="Tahoma"/>
              </a:rPr>
              <a:t>Multiplication </a:t>
            </a:r>
            <a:r>
              <a:rPr sz="2350" spc="-155" dirty="0">
                <a:solidFill>
                  <a:srgbClr val="000709"/>
                </a:solidFill>
                <a:latin typeface="Tahoma"/>
                <a:cs typeface="Tahoma"/>
              </a:rPr>
              <a:t>Dimension</a:t>
            </a:r>
            <a:r>
              <a:rPr sz="2350" spc="-18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35" dirty="0">
                <a:solidFill>
                  <a:srgbClr val="000709"/>
                </a:solidFill>
                <a:latin typeface="Tahoma"/>
                <a:cs typeface="Tahoma"/>
              </a:rPr>
              <a:t>Reduction </a:t>
            </a:r>
            <a:r>
              <a:rPr sz="2350" spc="-155" dirty="0">
                <a:solidFill>
                  <a:srgbClr val="000709"/>
                </a:solidFill>
                <a:latin typeface="Tahoma"/>
                <a:cs typeface="Tahoma"/>
              </a:rPr>
              <a:t>Sigmoid</a:t>
            </a:r>
            <a:r>
              <a:rPr sz="235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35" dirty="0">
                <a:solidFill>
                  <a:srgbClr val="000709"/>
                </a:solidFill>
                <a:latin typeface="Tahoma"/>
                <a:cs typeface="Tahoma"/>
              </a:rPr>
              <a:t>Activation</a:t>
            </a:r>
            <a:endParaRPr sz="23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29964" y="6657699"/>
            <a:ext cx="2635250" cy="2525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50" spc="180" dirty="0">
                <a:solidFill>
                  <a:srgbClr val="000709"/>
                </a:solidFill>
                <a:latin typeface="Cambria"/>
                <a:cs typeface="Cambria"/>
              </a:rPr>
              <a:t>Inputs/Outputs</a:t>
            </a:r>
            <a:endParaRPr sz="2650">
              <a:latin typeface="Cambria"/>
              <a:cs typeface="Cambria"/>
            </a:endParaRPr>
          </a:p>
          <a:p>
            <a:pPr marL="342900" marR="63500">
              <a:lnSpc>
                <a:spcPct val="118100"/>
              </a:lnSpc>
              <a:spcBef>
                <a:spcPts val="1160"/>
              </a:spcBef>
            </a:pPr>
            <a:r>
              <a:rPr sz="1800" b="1" spc="-240" dirty="0">
                <a:solidFill>
                  <a:srgbClr val="000709"/>
                </a:solidFill>
                <a:latin typeface="Tahoma"/>
                <a:cs typeface="Tahoma"/>
              </a:rPr>
              <a:t>Input:</a:t>
            </a:r>
            <a:r>
              <a:rPr sz="1800" b="1" spc="-10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30" dirty="0">
                <a:solidFill>
                  <a:srgbClr val="000709"/>
                </a:solidFill>
                <a:latin typeface="Tahoma"/>
                <a:cs typeface="Tahoma"/>
              </a:rPr>
              <a:t>The</a:t>
            </a:r>
            <a:r>
              <a:rPr sz="180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000709"/>
                </a:solidFill>
                <a:latin typeface="Tahoma"/>
                <a:cs typeface="Tahoma"/>
              </a:rPr>
              <a:t>dimensions</a:t>
            </a:r>
            <a:r>
              <a:rPr sz="1800" spc="-14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000709"/>
                </a:solidFill>
                <a:latin typeface="Tahoma"/>
                <a:cs typeface="Tahoma"/>
              </a:rPr>
              <a:t>of </a:t>
            </a:r>
            <a:r>
              <a:rPr sz="1800" spc="-100" dirty="0">
                <a:solidFill>
                  <a:srgbClr val="000709"/>
                </a:solidFill>
                <a:latin typeface="Tahoma"/>
                <a:cs typeface="Tahoma"/>
              </a:rPr>
              <a:t>these</a:t>
            </a:r>
            <a:r>
              <a:rPr sz="180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000709"/>
                </a:solidFill>
                <a:latin typeface="Tahoma"/>
                <a:cs typeface="Tahoma"/>
              </a:rPr>
              <a:t>embeddings</a:t>
            </a:r>
            <a:r>
              <a:rPr sz="180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0709"/>
                </a:solidFill>
                <a:latin typeface="Tahoma"/>
                <a:cs typeface="Tahoma"/>
              </a:rPr>
              <a:t>are </a:t>
            </a:r>
            <a:r>
              <a:rPr sz="1800" spc="-150" dirty="0">
                <a:solidFill>
                  <a:srgbClr val="000709"/>
                </a:solidFill>
                <a:latin typeface="Tahoma"/>
                <a:cs typeface="Tahoma"/>
              </a:rPr>
              <a:t>(943,</a:t>
            </a:r>
            <a:r>
              <a:rPr sz="180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95" dirty="0">
                <a:solidFill>
                  <a:srgbClr val="000709"/>
                </a:solidFill>
                <a:latin typeface="Tahoma"/>
                <a:cs typeface="Tahoma"/>
              </a:rPr>
              <a:t>100)</a:t>
            </a:r>
            <a:r>
              <a:rPr sz="180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30" dirty="0">
                <a:solidFill>
                  <a:srgbClr val="000709"/>
                </a:solidFill>
                <a:latin typeface="Tahoma"/>
                <a:cs typeface="Tahoma"/>
              </a:rPr>
              <a:t>and</a:t>
            </a:r>
            <a:r>
              <a:rPr sz="180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204" dirty="0">
                <a:solidFill>
                  <a:srgbClr val="000709"/>
                </a:solidFill>
                <a:latin typeface="Tahoma"/>
                <a:cs typeface="Tahoma"/>
              </a:rPr>
              <a:t>(1682,</a:t>
            </a:r>
            <a:r>
              <a:rPr sz="1800" spc="-165" dirty="0">
                <a:solidFill>
                  <a:srgbClr val="000709"/>
                </a:solidFill>
                <a:latin typeface="Tahoma"/>
                <a:cs typeface="Tahoma"/>
              </a:rPr>
              <a:t> 100)</a:t>
            </a:r>
            <a:endParaRPr sz="1800">
              <a:latin typeface="Tahoma"/>
              <a:cs typeface="Tahoma"/>
            </a:endParaRPr>
          </a:p>
          <a:p>
            <a:pPr marL="342900" marR="24765">
              <a:lnSpc>
                <a:spcPct val="118100"/>
              </a:lnSpc>
            </a:pPr>
            <a:r>
              <a:rPr sz="1800" b="1" spc="-204" dirty="0">
                <a:solidFill>
                  <a:srgbClr val="000709"/>
                </a:solidFill>
                <a:latin typeface="Tahoma"/>
                <a:cs typeface="Tahoma"/>
              </a:rPr>
              <a:t>Output</a:t>
            </a:r>
            <a:r>
              <a:rPr sz="1800" b="1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b="1" spc="-254" dirty="0">
                <a:solidFill>
                  <a:srgbClr val="000709"/>
                </a:solidFill>
                <a:latin typeface="Tahoma"/>
                <a:cs typeface="Tahoma"/>
              </a:rPr>
              <a:t>:</a:t>
            </a:r>
            <a:r>
              <a:rPr sz="1800" b="1" spc="-14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000709"/>
                </a:solidFill>
                <a:latin typeface="Tahoma"/>
                <a:cs typeface="Tahoma"/>
              </a:rPr>
              <a:t>A</a:t>
            </a:r>
            <a:r>
              <a:rPr sz="180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0709"/>
                </a:solidFill>
                <a:latin typeface="Tahoma"/>
                <a:cs typeface="Tahoma"/>
              </a:rPr>
              <a:t>single </a:t>
            </a:r>
            <a:r>
              <a:rPr sz="1800" spc="-100" dirty="0">
                <a:solidFill>
                  <a:srgbClr val="000709"/>
                </a:solidFill>
                <a:latin typeface="Tahoma"/>
                <a:cs typeface="Tahoma"/>
              </a:rPr>
              <a:t>predicted</a:t>
            </a:r>
            <a:r>
              <a:rPr sz="180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000709"/>
                </a:solidFill>
                <a:latin typeface="Tahoma"/>
                <a:cs typeface="Tahoma"/>
              </a:rPr>
              <a:t>rating</a:t>
            </a:r>
            <a:r>
              <a:rPr sz="180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000709"/>
                </a:solidFill>
                <a:latin typeface="Tahoma"/>
                <a:cs typeface="Tahoma"/>
              </a:rPr>
              <a:t>value</a:t>
            </a:r>
            <a:r>
              <a:rPr sz="180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000709"/>
                </a:solidFill>
                <a:latin typeface="Tahoma"/>
                <a:cs typeface="Tahoma"/>
              </a:rPr>
              <a:t>per </a:t>
            </a:r>
            <a:r>
              <a:rPr sz="1800" spc="-55" dirty="0">
                <a:solidFill>
                  <a:srgbClr val="000709"/>
                </a:solidFill>
                <a:latin typeface="Tahoma"/>
                <a:cs typeface="Tahoma"/>
              </a:rPr>
              <a:t>user-</a:t>
            </a:r>
            <a:r>
              <a:rPr sz="1800" spc="-90" dirty="0">
                <a:solidFill>
                  <a:srgbClr val="000709"/>
                </a:solidFill>
                <a:latin typeface="Tahoma"/>
                <a:cs typeface="Tahoma"/>
              </a:rPr>
              <a:t>item</a:t>
            </a:r>
            <a:r>
              <a:rPr sz="1800" spc="-14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000709"/>
                </a:solidFill>
                <a:latin typeface="Tahoma"/>
                <a:cs typeface="Tahoma"/>
              </a:rPr>
              <a:t>pair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4549" y="847513"/>
            <a:ext cx="852614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spc="380" dirty="0"/>
              <a:t>Model</a:t>
            </a:r>
            <a:r>
              <a:rPr sz="4800" spc="5" dirty="0"/>
              <a:t> </a:t>
            </a:r>
            <a:r>
              <a:rPr sz="4800" spc="459" dirty="0"/>
              <a:t>Summary</a:t>
            </a:r>
            <a:r>
              <a:rPr sz="4800" spc="5" dirty="0"/>
              <a:t> </a:t>
            </a:r>
            <a:r>
              <a:rPr sz="4800" spc="160" dirty="0"/>
              <a:t>:</a:t>
            </a:r>
            <a:r>
              <a:rPr sz="4800" spc="5" dirty="0"/>
              <a:t> </a:t>
            </a:r>
            <a:r>
              <a:rPr sz="4800" spc="340" dirty="0"/>
              <a:t>ConcatNet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2208608" y="1854355"/>
            <a:ext cx="6400800" cy="7393305"/>
            <a:chOff x="2208608" y="1854355"/>
            <a:chExt cx="6400800" cy="7393305"/>
          </a:xfrm>
        </p:grpSpPr>
        <p:sp>
          <p:nvSpPr>
            <p:cNvPr id="4" name="object 4"/>
            <p:cNvSpPr/>
            <p:nvPr/>
          </p:nvSpPr>
          <p:spPr>
            <a:xfrm>
              <a:off x="4516916" y="2143714"/>
              <a:ext cx="4065904" cy="6754495"/>
            </a:xfrm>
            <a:custGeom>
              <a:avLst/>
              <a:gdLst/>
              <a:ahLst/>
              <a:cxnLst/>
              <a:rect l="l" t="t" r="r" b="b"/>
              <a:pathLst>
                <a:path w="4065904" h="6754495">
                  <a:moveTo>
                    <a:pt x="3885743" y="6754118"/>
                  </a:moveTo>
                  <a:lnTo>
                    <a:pt x="0" y="64844"/>
                  </a:lnTo>
                  <a:lnTo>
                    <a:pt x="5940" y="39043"/>
                  </a:lnTo>
                  <a:lnTo>
                    <a:pt x="20798" y="18244"/>
                  </a:lnTo>
                  <a:lnTo>
                    <a:pt x="42371" y="4534"/>
                  </a:lnTo>
                  <a:lnTo>
                    <a:pt x="68456" y="0"/>
                  </a:lnTo>
                  <a:lnTo>
                    <a:pt x="4065812" y="108309"/>
                  </a:lnTo>
                  <a:lnTo>
                    <a:pt x="3885743" y="6754118"/>
                  </a:lnTo>
                  <a:close/>
                </a:path>
              </a:pathLst>
            </a:custGeom>
            <a:solidFill>
              <a:srgbClr val="000000">
                <a:alpha val="31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8656" y="2143757"/>
              <a:ext cx="4232275" cy="6819265"/>
            </a:xfrm>
            <a:custGeom>
              <a:avLst/>
              <a:gdLst/>
              <a:ahLst/>
              <a:cxnLst/>
              <a:rect l="l" t="t" r="r" b="b"/>
              <a:pathLst>
                <a:path w="4232275" h="6819265">
                  <a:moveTo>
                    <a:pt x="246713" y="0"/>
                  </a:moveTo>
                  <a:lnTo>
                    <a:pt x="4177312" y="106500"/>
                  </a:lnTo>
                  <a:lnTo>
                    <a:pt x="4203113" y="112440"/>
                  </a:lnTo>
                  <a:lnTo>
                    <a:pt x="4223911" y="127298"/>
                  </a:lnTo>
                  <a:lnTo>
                    <a:pt x="4232159" y="140276"/>
                  </a:lnTo>
                </a:path>
                <a:path w="4232275" h="6819265">
                  <a:moveTo>
                    <a:pt x="4060980" y="6766602"/>
                  </a:moveTo>
                  <a:lnTo>
                    <a:pt x="4057956" y="6779734"/>
                  </a:lnTo>
                  <a:lnTo>
                    <a:pt x="4043098" y="6800532"/>
                  </a:lnTo>
                  <a:lnTo>
                    <a:pt x="4021526" y="6814242"/>
                  </a:lnTo>
                  <a:lnTo>
                    <a:pt x="3995442" y="6818776"/>
                  </a:lnTo>
                  <a:lnTo>
                    <a:pt x="64842" y="6712276"/>
                  </a:lnTo>
                  <a:lnTo>
                    <a:pt x="39042" y="6706336"/>
                  </a:lnTo>
                  <a:lnTo>
                    <a:pt x="18243" y="6691478"/>
                  </a:lnTo>
                  <a:lnTo>
                    <a:pt x="4534" y="6669906"/>
                  </a:lnTo>
                  <a:lnTo>
                    <a:pt x="0" y="6643821"/>
                  </a:lnTo>
                  <a:lnTo>
                    <a:pt x="178258" y="64842"/>
                  </a:lnTo>
                  <a:lnTo>
                    <a:pt x="184199" y="39042"/>
                  </a:lnTo>
                  <a:lnTo>
                    <a:pt x="199056" y="18244"/>
                  </a:lnTo>
                  <a:lnTo>
                    <a:pt x="220628" y="4534"/>
                  </a:lnTo>
                  <a:lnTo>
                    <a:pt x="246713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27657" y="2141906"/>
              <a:ext cx="6083300" cy="7081520"/>
            </a:xfrm>
            <a:custGeom>
              <a:avLst/>
              <a:gdLst/>
              <a:ahLst/>
              <a:cxnLst/>
              <a:rect l="l" t="t" r="r" b="b"/>
              <a:pathLst>
                <a:path w="6083300" h="7081520">
                  <a:moveTo>
                    <a:pt x="6007147" y="7081135"/>
                  </a:moveTo>
                  <a:lnTo>
                    <a:pt x="75975" y="7081135"/>
                  </a:lnTo>
                  <a:lnTo>
                    <a:pt x="63991" y="7078715"/>
                  </a:lnTo>
                  <a:lnTo>
                    <a:pt x="30687" y="7056261"/>
                  </a:lnTo>
                  <a:lnTo>
                    <a:pt x="8233" y="7022957"/>
                  </a:lnTo>
                  <a:lnTo>
                    <a:pt x="0" y="6982173"/>
                  </a:lnTo>
                  <a:lnTo>
                    <a:pt x="0" y="104774"/>
                  </a:lnTo>
                  <a:lnTo>
                    <a:pt x="8233" y="63991"/>
                  </a:lnTo>
                  <a:lnTo>
                    <a:pt x="30687" y="30687"/>
                  </a:lnTo>
                  <a:lnTo>
                    <a:pt x="63991" y="8233"/>
                  </a:lnTo>
                  <a:lnTo>
                    <a:pt x="104774" y="0"/>
                  </a:lnTo>
                  <a:lnTo>
                    <a:pt x="5978347" y="0"/>
                  </a:lnTo>
                  <a:lnTo>
                    <a:pt x="6019130" y="8233"/>
                  </a:lnTo>
                  <a:lnTo>
                    <a:pt x="6052434" y="30687"/>
                  </a:lnTo>
                  <a:lnTo>
                    <a:pt x="6074888" y="63991"/>
                  </a:lnTo>
                  <a:lnTo>
                    <a:pt x="6083122" y="104774"/>
                  </a:lnTo>
                  <a:lnTo>
                    <a:pt x="6083122" y="6982173"/>
                  </a:lnTo>
                  <a:lnTo>
                    <a:pt x="6074888" y="7022957"/>
                  </a:lnTo>
                  <a:lnTo>
                    <a:pt x="6052434" y="7056261"/>
                  </a:lnTo>
                  <a:lnTo>
                    <a:pt x="6019130" y="7078715"/>
                  </a:lnTo>
                  <a:lnTo>
                    <a:pt x="6007147" y="7081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27658" y="2141922"/>
              <a:ext cx="6083300" cy="7086600"/>
            </a:xfrm>
            <a:custGeom>
              <a:avLst/>
              <a:gdLst/>
              <a:ahLst/>
              <a:cxnLst/>
              <a:rect l="l" t="t" r="r" b="b"/>
              <a:pathLst>
                <a:path w="6083300" h="7086600">
                  <a:moveTo>
                    <a:pt x="5978277" y="0"/>
                  </a:moveTo>
                  <a:lnTo>
                    <a:pt x="6019060" y="8233"/>
                  </a:lnTo>
                  <a:lnTo>
                    <a:pt x="6052363" y="30687"/>
                  </a:lnTo>
                  <a:lnTo>
                    <a:pt x="6074817" y="63991"/>
                  </a:lnTo>
                  <a:lnTo>
                    <a:pt x="6083051" y="104773"/>
                  </a:lnTo>
                  <a:lnTo>
                    <a:pt x="6083051" y="6982092"/>
                  </a:lnTo>
                  <a:lnTo>
                    <a:pt x="6074817" y="7022874"/>
                  </a:lnTo>
                  <a:lnTo>
                    <a:pt x="6052363" y="7056178"/>
                  </a:lnTo>
                  <a:lnTo>
                    <a:pt x="6019060" y="7078632"/>
                  </a:lnTo>
                  <a:lnTo>
                    <a:pt x="5979672" y="7086584"/>
                  </a:lnTo>
                </a:path>
                <a:path w="6083300" h="7086600">
                  <a:moveTo>
                    <a:pt x="103378" y="7086584"/>
                  </a:moveTo>
                  <a:lnTo>
                    <a:pt x="63991" y="7078632"/>
                  </a:lnTo>
                  <a:lnTo>
                    <a:pt x="30687" y="7056178"/>
                  </a:lnTo>
                  <a:lnTo>
                    <a:pt x="8233" y="7022874"/>
                  </a:lnTo>
                  <a:lnTo>
                    <a:pt x="0" y="6982092"/>
                  </a:lnTo>
                </a:path>
                <a:path w="6083300" h="7086600">
                  <a:moveTo>
                    <a:pt x="0" y="104773"/>
                  </a:moveTo>
                  <a:lnTo>
                    <a:pt x="8233" y="63991"/>
                  </a:lnTo>
                  <a:lnTo>
                    <a:pt x="30687" y="30687"/>
                  </a:lnTo>
                  <a:lnTo>
                    <a:pt x="63991" y="8233"/>
                  </a:lnTo>
                  <a:lnTo>
                    <a:pt x="104773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0667" y="1854355"/>
              <a:ext cx="2168913" cy="4992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9026" y="2674931"/>
              <a:ext cx="5676899" cy="60197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754760" y="1206786"/>
            <a:ext cx="7195820" cy="8785225"/>
            <a:chOff x="8754760" y="1206786"/>
            <a:chExt cx="7195820" cy="87852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4760" y="5520157"/>
              <a:ext cx="5817107" cy="44714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40666" y="1206786"/>
              <a:ext cx="4109464" cy="46735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9899" y="3441308"/>
              <a:ext cx="2670635" cy="10972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7067" y="3131874"/>
              <a:ext cx="104986" cy="1049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7067" y="3551819"/>
              <a:ext cx="104986" cy="10498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7067" y="3971763"/>
              <a:ext cx="104986" cy="1049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7067" y="4391708"/>
              <a:ext cx="104986" cy="10498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7067" y="4811652"/>
              <a:ext cx="104986" cy="1049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7067" y="5231596"/>
              <a:ext cx="104986" cy="10498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475788" y="2163779"/>
            <a:ext cx="2905760" cy="329311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785"/>
              </a:spcBef>
            </a:pPr>
            <a:r>
              <a:rPr sz="2650" spc="229" dirty="0">
                <a:solidFill>
                  <a:srgbClr val="000709"/>
                </a:solidFill>
                <a:latin typeface="Cambria"/>
                <a:cs typeface="Cambria"/>
              </a:rPr>
              <a:t>Model</a:t>
            </a:r>
            <a:r>
              <a:rPr sz="2650" spc="5" dirty="0">
                <a:solidFill>
                  <a:srgbClr val="000709"/>
                </a:solidFill>
                <a:latin typeface="Cambria"/>
                <a:cs typeface="Cambria"/>
              </a:rPr>
              <a:t> </a:t>
            </a:r>
            <a:r>
              <a:rPr sz="2650" spc="235" dirty="0">
                <a:solidFill>
                  <a:srgbClr val="000709"/>
                </a:solidFill>
                <a:latin typeface="Cambria"/>
                <a:cs typeface="Cambria"/>
              </a:rPr>
              <a:t>Structure</a:t>
            </a:r>
            <a:endParaRPr sz="2650">
              <a:latin typeface="Cambria"/>
              <a:cs typeface="Cambria"/>
            </a:endParaRPr>
          </a:p>
          <a:p>
            <a:pPr marL="12700" marR="5080">
              <a:lnSpc>
                <a:spcPct val="117300"/>
              </a:lnSpc>
              <a:spcBef>
                <a:spcPts val="1015"/>
              </a:spcBef>
            </a:pPr>
            <a:r>
              <a:rPr sz="2350" spc="-155" dirty="0">
                <a:solidFill>
                  <a:srgbClr val="000709"/>
                </a:solidFill>
                <a:latin typeface="Tahoma"/>
                <a:cs typeface="Tahoma"/>
              </a:rPr>
              <a:t>Embedding</a:t>
            </a:r>
            <a:r>
              <a:rPr sz="2350" spc="-20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10" dirty="0">
                <a:solidFill>
                  <a:srgbClr val="000709"/>
                </a:solidFill>
                <a:latin typeface="Tahoma"/>
                <a:cs typeface="Tahoma"/>
              </a:rPr>
              <a:t>Layer </a:t>
            </a:r>
            <a:r>
              <a:rPr sz="2350" spc="-155" dirty="0">
                <a:solidFill>
                  <a:srgbClr val="000709"/>
                </a:solidFill>
                <a:latin typeface="Tahoma"/>
                <a:cs typeface="Tahoma"/>
              </a:rPr>
              <a:t>Gradient</a:t>
            </a:r>
            <a:r>
              <a:rPr sz="2350" spc="-21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45" dirty="0">
                <a:solidFill>
                  <a:srgbClr val="000709"/>
                </a:solidFill>
                <a:latin typeface="Tahoma"/>
                <a:cs typeface="Tahoma"/>
              </a:rPr>
              <a:t>Accumulation </a:t>
            </a:r>
            <a:r>
              <a:rPr sz="2350" spc="-65" dirty="0">
                <a:solidFill>
                  <a:srgbClr val="000709"/>
                </a:solidFill>
                <a:latin typeface="Tahoma"/>
                <a:cs typeface="Tahoma"/>
              </a:rPr>
              <a:t>Fully-</a:t>
            </a:r>
            <a:r>
              <a:rPr sz="2350" spc="-150" dirty="0">
                <a:solidFill>
                  <a:srgbClr val="000709"/>
                </a:solidFill>
                <a:latin typeface="Tahoma"/>
                <a:cs typeface="Tahoma"/>
              </a:rPr>
              <a:t>Connected</a:t>
            </a:r>
            <a:r>
              <a:rPr sz="235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10" dirty="0">
                <a:solidFill>
                  <a:srgbClr val="000709"/>
                </a:solidFill>
                <a:latin typeface="Tahoma"/>
                <a:cs typeface="Tahoma"/>
              </a:rPr>
              <a:t>Layers </a:t>
            </a:r>
            <a:r>
              <a:rPr sz="2350" spc="-150" dirty="0">
                <a:solidFill>
                  <a:srgbClr val="000709"/>
                </a:solidFill>
                <a:latin typeface="Tahoma"/>
                <a:cs typeface="Tahoma"/>
              </a:rPr>
              <a:t>Concatenation</a:t>
            </a:r>
            <a:r>
              <a:rPr sz="235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20" dirty="0">
                <a:solidFill>
                  <a:srgbClr val="000709"/>
                </a:solidFill>
                <a:latin typeface="Tahoma"/>
                <a:cs typeface="Tahoma"/>
              </a:rPr>
              <a:t>Layer </a:t>
            </a:r>
            <a:r>
              <a:rPr sz="2350" spc="-140" dirty="0">
                <a:solidFill>
                  <a:srgbClr val="000709"/>
                </a:solidFill>
                <a:latin typeface="Tahoma"/>
                <a:cs typeface="Tahoma"/>
              </a:rPr>
              <a:t>Batch</a:t>
            </a:r>
            <a:r>
              <a:rPr sz="2350" spc="-22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60" dirty="0">
                <a:solidFill>
                  <a:srgbClr val="000709"/>
                </a:solidFill>
                <a:latin typeface="Tahoma"/>
                <a:cs typeface="Tahoma"/>
              </a:rPr>
              <a:t>Normalization </a:t>
            </a:r>
            <a:r>
              <a:rPr sz="2350" spc="-170" dirty="0">
                <a:solidFill>
                  <a:srgbClr val="000709"/>
                </a:solidFill>
                <a:latin typeface="Tahoma"/>
                <a:cs typeface="Tahoma"/>
              </a:rPr>
              <a:t>ReLU</a:t>
            </a:r>
            <a:r>
              <a:rPr sz="2350" spc="-22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135" dirty="0">
                <a:solidFill>
                  <a:srgbClr val="000709"/>
                </a:solidFill>
                <a:latin typeface="Tahoma"/>
                <a:cs typeface="Tahoma"/>
              </a:rPr>
              <a:t>Activation</a:t>
            </a:r>
            <a:r>
              <a:rPr sz="2350" spc="-22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2350" spc="-105" dirty="0">
                <a:solidFill>
                  <a:srgbClr val="000709"/>
                </a:solidFill>
                <a:latin typeface="Tahoma"/>
                <a:cs typeface="Tahoma"/>
              </a:rPr>
              <a:t>Function</a:t>
            </a:r>
            <a:endParaRPr sz="235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457964" y="7389852"/>
            <a:ext cx="76200" cy="1047750"/>
            <a:chOff x="11457964" y="7389852"/>
            <a:chExt cx="76200" cy="104775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7964" y="7389852"/>
              <a:ext cx="76200" cy="761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7964" y="8361401"/>
              <a:ext cx="76200" cy="7619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329964" y="6657699"/>
            <a:ext cx="2635250" cy="25253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50" spc="180" dirty="0">
                <a:solidFill>
                  <a:srgbClr val="000709"/>
                </a:solidFill>
                <a:latin typeface="Cambria"/>
                <a:cs typeface="Cambria"/>
              </a:rPr>
              <a:t>Inputs/Outputs</a:t>
            </a:r>
            <a:endParaRPr sz="2650">
              <a:latin typeface="Cambria"/>
              <a:cs typeface="Cambria"/>
            </a:endParaRPr>
          </a:p>
          <a:p>
            <a:pPr marL="342900" marR="63500">
              <a:lnSpc>
                <a:spcPct val="118100"/>
              </a:lnSpc>
              <a:spcBef>
                <a:spcPts val="1160"/>
              </a:spcBef>
            </a:pPr>
            <a:r>
              <a:rPr sz="1800" b="1" spc="-240" dirty="0">
                <a:solidFill>
                  <a:srgbClr val="000709"/>
                </a:solidFill>
                <a:latin typeface="Tahoma"/>
                <a:cs typeface="Tahoma"/>
              </a:rPr>
              <a:t>Input:</a:t>
            </a:r>
            <a:r>
              <a:rPr sz="1800" b="1" spc="-10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30" dirty="0">
                <a:solidFill>
                  <a:srgbClr val="000709"/>
                </a:solidFill>
                <a:latin typeface="Tahoma"/>
                <a:cs typeface="Tahoma"/>
              </a:rPr>
              <a:t>The</a:t>
            </a:r>
            <a:r>
              <a:rPr sz="180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000709"/>
                </a:solidFill>
                <a:latin typeface="Tahoma"/>
                <a:cs typeface="Tahoma"/>
              </a:rPr>
              <a:t>dimensions</a:t>
            </a:r>
            <a:r>
              <a:rPr sz="1800" spc="-14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000709"/>
                </a:solidFill>
                <a:latin typeface="Tahoma"/>
                <a:cs typeface="Tahoma"/>
              </a:rPr>
              <a:t>of </a:t>
            </a:r>
            <a:r>
              <a:rPr sz="1800" spc="-100" dirty="0">
                <a:solidFill>
                  <a:srgbClr val="000709"/>
                </a:solidFill>
                <a:latin typeface="Tahoma"/>
                <a:cs typeface="Tahoma"/>
              </a:rPr>
              <a:t>these</a:t>
            </a:r>
            <a:r>
              <a:rPr sz="180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20" dirty="0">
                <a:solidFill>
                  <a:srgbClr val="000709"/>
                </a:solidFill>
                <a:latin typeface="Tahoma"/>
                <a:cs typeface="Tahoma"/>
              </a:rPr>
              <a:t>embeddings</a:t>
            </a:r>
            <a:r>
              <a:rPr sz="1800" spc="-14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25" dirty="0">
                <a:solidFill>
                  <a:srgbClr val="000709"/>
                </a:solidFill>
                <a:latin typeface="Tahoma"/>
                <a:cs typeface="Tahoma"/>
              </a:rPr>
              <a:t>are </a:t>
            </a:r>
            <a:r>
              <a:rPr sz="1800" spc="-150" dirty="0">
                <a:solidFill>
                  <a:srgbClr val="000709"/>
                </a:solidFill>
                <a:latin typeface="Tahoma"/>
                <a:cs typeface="Tahoma"/>
              </a:rPr>
              <a:t>(943,</a:t>
            </a:r>
            <a:r>
              <a:rPr sz="180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95" dirty="0">
                <a:solidFill>
                  <a:srgbClr val="000709"/>
                </a:solidFill>
                <a:latin typeface="Tahoma"/>
                <a:cs typeface="Tahoma"/>
              </a:rPr>
              <a:t>100)</a:t>
            </a:r>
            <a:r>
              <a:rPr sz="1800" spc="-16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30" dirty="0">
                <a:solidFill>
                  <a:srgbClr val="000709"/>
                </a:solidFill>
                <a:latin typeface="Tahoma"/>
                <a:cs typeface="Tahoma"/>
              </a:rPr>
              <a:t>and</a:t>
            </a:r>
            <a:r>
              <a:rPr sz="180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204" dirty="0">
                <a:solidFill>
                  <a:srgbClr val="000709"/>
                </a:solidFill>
                <a:latin typeface="Tahoma"/>
                <a:cs typeface="Tahoma"/>
              </a:rPr>
              <a:t>(1682,</a:t>
            </a:r>
            <a:r>
              <a:rPr sz="1800" spc="-165" dirty="0">
                <a:solidFill>
                  <a:srgbClr val="000709"/>
                </a:solidFill>
                <a:latin typeface="Tahoma"/>
                <a:cs typeface="Tahoma"/>
              </a:rPr>
              <a:t> 100)</a:t>
            </a:r>
            <a:endParaRPr sz="1800">
              <a:latin typeface="Tahoma"/>
              <a:cs typeface="Tahoma"/>
            </a:endParaRPr>
          </a:p>
          <a:p>
            <a:pPr marL="342900" marR="24765">
              <a:lnSpc>
                <a:spcPct val="118100"/>
              </a:lnSpc>
            </a:pPr>
            <a:r>
              <a:rPr sz="1800" b="1" spc="-204" dirty="0">
                <a:solidFill>
                  <a:srgbClr val="000709"/>
                </a:solidFill>
                <a:latin typeface="Tahoma"/>
                <a:cs typeface="Tahoma"/>
              </a:rPr>
              <a:t>Output</a:t>
            </a:r>
            <a:r>
              <a:rPr sz="1800" b="1" spc="-15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b="1" spc="-254" dirty="0">
                <a:solidFill>
                  <a:srgbClr val="000709"/>
                </a:solidFill>
                <a:latin typeface="Tahoma"/>
                <a:cs typeface="Tahoma"/>
              </a:rPr>
              <a:t>:</a:t>
            </a:r>
            <a:r>
              <a:rPr sz="1800" b="1" spc="-14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95" dirty="0">
                <a:solidFill>
                  <a:srgbClr val="000709"/>
                </a:solidFill>
                <a:latin typeface="Tahoma"/>
                <a:cs typeface="Tahoma"/>
              </a:rPr>
              <a:t>A</a:t>
            </a:r>
            <a:r>
              <a:rPr sz="1800" spc="-18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0709"/>
                </a:solidFill>
                <a:latin typeface="Tahoma"/>
                <a:cs typeface="Tahoma"/>
              </a:rPr>
              <a:t>single </a:t>
            </a:r>
            <a:r>
              <a:rPr sz="1800" spc="-100" dirty="0">
                <a:solidFill>
                  <a:srgbClr val="000709"/>
                </a:solidFill>
                <a:latin typeface="Tahoma"/>
                <a:cs typeface="Tahoma"/>
              </a:rPr>
              <a:t>predicted</a:t>
            </a:r>
            <a:r>
              <a:rPr sz="180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05" dirty="0">
                <a:solidFill>
                  <a:srgbClr val="000709"/>
                </a:solidFill>
                <a:latin typeface="Tahoma"/>
                <a:cs typeface="Tahoma"/>
              </a:rPr>
              <a:t>rating</a:t>
            </a:r>
            <a:r>
              <a:rPr sz="1800" spc="-155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110" dirty="0">
                <a:solidFill>
                  <a:srgbClr val="000709"/>
                </a:solidFill>
                <a:latin typeface="Tahoma"/>
                <a:cs typeface="Tahoma"/>
              </a:rPr>
              <a:t>value</a:t>
            </a:r>
            <a:r>
              <a:rPr sz="1800" spc="-16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70" dirty="0">
                <a:solidFill>
                  <a:srgbClr val="000709"/>
                </a:solidFill>
                <a:latin typeface="Tahoma"/>
                <a:cs typeface="Tahoma"/>
              </a:rPr>
              <a:t>per </a:t>
            </a:r>
            <a:r>
              <a:rPr sz="1800" spc="-55" dirty="0">
                <a:solidFill>
                  <a:srgbClr val="000709"/>
                </a:solidFill>
                <a:latin typeface="Tahoma"/>
                <a:cs typeface="Tahoma"/>
              </a:rPr>
              <a:t>user-</a:t>
            </a:r>
            <a:r>
              <a:rPr sz="1800" spc="-90" dirty="0">
                <a:solidFill>
                  <a:srgbClr val="000709"/>
                </a:solidFill>
                <a:latin typeface="Tahoma"/>
                <a:cs typeface="Tahoma"/>
              </a:rPr>
              <a:t>item</a:t>
            </a:r>
            <a:r>
              <a:rPr sz="1800" spc="-140" dirty="0">
                <a:solidFill>
                  <a:srgbClr val="000709"/>
                </a:solidFill>
                <a:latin typeface="Tahoma"/>
                <a:cs typeface="Tahoma"/>
              </a:rPr>
              <a:t> </a:t>
            </a:r>
            <a:r>
              <a:rPr sz="1800" spc="-20" dirty="0">
                <a:solidFill>
                  <a:srgbClr val="000709"/>
                </a:solidFill>
                <a:latin typeface="Tahoma"/>
                <a:cs typeface="Tahoma"/>
              </a:rPr>
              <a:t>pair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</TotalTime>
  <Words>566</Words>
  <Application>Microsoft Macintosh PowerPoint</Application>
  <PresentationFormat>Custom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Cambria</vt:lpstr>
      <vt:lpstr>Söhne</vt:lpstr>
      <vt:lpstr>Tahoma</vt:lpstr>
      <vt:lpstr>Office Theme</vt:lpstr>
      <vt:lpstr>PowerPoint Presentation</vt:lpstr>
      <vt:lpstr>Introduction</vt:lpstr>
      <vt:lpstr>Stakeholders</vt:lpstr>
      <vt:lpstr>MovieLens Dataset</vt:lpstr>
      <vt:lpstr>PowerPoint Presentation</vt:lpstr>
      <vt:lpstr>Model Summary : CollabNet</vt:lpstr>
      <vt:lpstr>PowerPoint Presentation</vt:lpstr>
      <vt:lpstr>Model Summary : ConcatNet</vt:lpstr>
      <vt:lpstr>PowerPoint Presentation</vt:lpstr>
      <vt:lpstr>Comparitive Analysis</vt:lpstr>
      <vt:lpstr>Limitations</vt:lpstr>
      <vt:lpstr>Conclusions</vt:lpstr>
      <vt:lpstr>Thank You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Recomendation</dc:title>
  <dc:creator>Karthikraj Naidu</dc:creator>
  <cp:keywords>DAGC1c4Ga9o,BADFUWhMj5o</cp:keywords>
  <cp:lastModifiedBy>Rishikesh Rupesh Thakker</cp:lastModifiedBy>
  <cp:revision>4</cp:revision>
  <dcterms:created xsi:type="dcterms:W3CDTF">2024-04-24T13:48:24Z</dcterms:created>
  <dcterms:modified xsi:type="dcterms:W3CDTF">2024-04-25T13:02:57Z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2024-04-19T00:00:00Z</vt:filetime>
  </property>
  <property fmtid="{D5CDD505-2E9C-101B-9397-08002B2CF9AE}" pid="3" name="Creator">
    <vt:lpwstr>Canva</vt:lpwstr>
  </property>
  <property fmtid="{D5CDD505-2E9C-101B-9397-08002B2CF9AE}" pid="4" name="LastSaved">
    <vt:filetime>2024-04-24T00:00:00Z</vt:filetime>
  </property>
  <property fmtid="{D5CDD505-2E9C-101B-9397-08002B2CF9AE}" pid="5" name="Producer">
    <vt:lpwstr>Canva</vt:lpwstr>
  </property>
</Properties>
</file>